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32"/>
  </p:notesMasterIdLst>
  <p:sldIdLst>
    <p:sldId id="280" r:id="rId3"/>
    <p:sldId id="279" r:id="rId4"/>
    <p:sldId id="281" r:id="rId5"/>
    <p:sldId id="282" r:id="rId6"/>
    <p:sldId id="283" r:id="rId7"/>
    <p:sldId id="284" r:id="rId8"/>
    <p:sldId id="285" r:id="rId9"/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7" r:id="rId20"/>
    <p:sldId id="268" r:id="rId21"/>
    <p:sldId id="266" r:id="rId22"/>
    <p:sldId id="271" r:id="rId23"/>
    <p:sldId id="272" r:id="rId24"/>
    <p:sldId id="273" r:id="rId25"/>
    <p:sldId id="269" r:id="rId26"/>
    <p:sldId id="274" r:id="rId27"/>
    <p:sldId id="270" r:id="rId28"/>
    <p:sldId id="275" r:id="rId29"/>
    <p:sldId id="277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162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A98DA-C447-4E20-B72E-3723F463C90E}" type="datetimeFigureOut">
              <a:rPr lang="hr-HR" smtClean="0"/>
              <a:pPr/>
              <a:t>14.9.2014.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7F391-3084-4450-9F7C-4D28862E815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17015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F7F391-3084-4450-9F7C-4D28862E8154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953519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DF614B8-91B3-4216-A539-09667060F1A2}" type="datetimeFigureOut">
              <a:rPr lang="en-US" smtClean="0"/>
              <a:pPr/>
              <a:t>9/14/2014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394B1F-9CA2-4EFD-B118-74D1334E777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14B8-91B3-4216-A539-09667060F1A2}" type="datetimeFigureOut">
              <a:rPr lang="en-US" smtClean="0"/>
              <a:pPr/>
              <a:t>9/14/2014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4B1F-9CA2-4EFD-B118-74D1334E777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14B8-91B3-4216-A539-09667060F1A2}" type="datetimeFigureOut">
              <a:rPr lang="en-US" smtClean="0"/>
              <a:pPr/>
              <a:t>9/14/2014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4B1F-9CA2-4EFD-B118-74D1334E777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470B-D4CD-433B-9804-EAA4511A8D28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14.9.2014.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5F7C-F1A7-4880-946A-408DD8227AFB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470B-D4CD-433B-9804-EAA4511A8D28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14.9.2014.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5F7C-F1A7-4880-946A-408DD8227AFB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470B-D4CD-433B-9804-EAA4511A8D28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14.9.2014.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5F7C-F1A7-4880-946A-408DD8227AFB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470B-D4CD-433B-9804-EAA4511A8D28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14.9.2014.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5F7C-F1A7-4880-946A-408DD8227AFB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470B-D4CD-433B-9804-EAA4511A8D28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14.9.2014.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5F7C-F1A7-4880-946A-408DD8227AFB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470B-D4CD-433B-9804-EAA4511A8D28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14.9.2014.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5F7C-F1A7-4880-946A-408DD8227AFB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470B-D4CD-433B-9804-EAA4511A8D28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14.9.2014.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5F7C-F1A7-4880-946A-408DD8227AFB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470B-D4CD-433B-9804-EAA4511A8D28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14.9.2014.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5F7C-F1A7-4880-946A-408DD8227AFB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14B8-91B3-4216-A539-09667060F1A2}" type="datetimeFigureOut">
              <a:rPr lang="en-US" smtClean="0"/>
              <a:pPr/>
              <a:t>9/14/2014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4B1F-9CA2-4EFD-B118-74D1334E7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470B-D4CD-433B-9804-EAA4511A8D28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14.9.2014.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5F7C-F1A7-4880-946A-408DD8227AFB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470B-D4CD-433B-9804-EAA4511A8D28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14.9.2014.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5F7C-F1A7-4880-946A-408DD8227AFB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470B-D4CD-433B-9804-EAA4511A8D28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14.9.2014.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55F7C-F1A7-4880-946A-408DD8227AFB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14B8-91B3-4216-A539-09667060F1A2}" type="datetimeFigureOut">
              <a:rPr lang="en-US" smtClean="0"/>
              <a:pPr/>
              <a:t>9/14/2014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4B1F-9CA2-4EFD-B118-74D1334E77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14B8-91B3-4216-A539-09667060F1A2}" type="datetimeFigureOut">
              <a:rPr lang="en-US" smtClean="0"/>
              <a:pPr/>
              <a:t>9/14/2014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4B1F-9CA2-4EFD-B118-74D1334E77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14B8-91B3-4216-A539-09667060F1A2}" type="datetimeFigureOut">
              <a:rPr lang="en-US" smtClean="0"/>
              <a:pPr/>
              <a:t>9/14/2014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4B1F-9CA2-4EFD-B118-74D1334E777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14B8-91B3-4216-A539-09667060F1A2}" type="datetimeFigureOut">
              <a:rPr lang="en-US" smtClean="0"/>
              <a:pPr/>
              <a:t>9/14/2014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4B1F-9CA2-4EFD-B118-74D1334E777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14B8-91B3-4216-A539-09667060F1A2}" type="datetimeFigureOut">
              <a:rPr lang="en-US" smtClean="0"/>
              <a:pPr/>
              <a:t>9/14/2014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4B1F-9CA2-4EFD-B118-74D1334E77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14B8-91B3-4216-A539-09667060F1A2}" type="datetimeFigureOut">
              <a:rPr lang="en-US" smtClean="0"/>
              <a:pPr/>
              <a:t>9/14/2014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4B1F-9CA2-4EFD-B118-74D1334E77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614B8-91B3-4216-A539-09667060F1A2}" type="datetimeFigureOut">
              <a:rPr lang="en-US" smtClean="0"/>
              <a:pPr/>
              <a:t>9/14/2014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94B1F-9CA2-4EFD-B118-74D1334E777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DF614B8-91B3-4216-A539-09667060F1A2}" type="datetimeFigureOut">
              <a:rPr lang="en-US" smtClean="0"/>
              <a:pPr/>
              <a:t>9/14/2014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4394B1F-9CA2-4EFD-B118-74D1334E77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ppt1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B470B-D4CD-433B-9804-EAA4511A8D28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14.9.2014.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55F7C-F1A7-4880-946A-408DD8227AFB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microsoft.com/office/2007/relationships/hdphoto" Target="../media/hdphoto9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houraney.com/wp-content/uploads/2014/05/Old-Age-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799"/>
            <a:ext cx="9144000" cy="57912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hr-HR" b="1" dirty="0" smtClean="0">
                <a:solidFill>
                  <a:srgbClr val="C00000"/>
                </a:solidFill>
              </a:rPr>
              <a:t>INTRODUCTION</a:t>
            </a:r>
            <a:endParaRPr lang="hr-HR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28800"/>
            <a:ext cx="8388424" cy="5229200"/>
          </a:xfrm>
        </p:spPr>
        <p:txBody>
          <a:bodyPr>
            <a:normAutofit/>
          </a:bodyPr>
          <a:lstStyle/>
          <a:p>
            <a:pPr algn="ctr"/>
            <a:r>
              <a:rPr lang="hr-HR" sz="3600" b="1" dirty="0" err="1" smtClean="0"/>
              <a:t>Social</a:t>
            </a:r>
            <a:r>
              <a:rPr lang="hr-HR" sz="3600" b="1" dirty="0" smtClean="0"/>
              <a:t> </a:t>
            </a:r>
            <a:r>
              <a:rPr lang="hr-HR" sz="3600" b="1" dirty="0" err="1" smtClean="0"/>
              <a:t>perceptions</a:t>
            </a:r>
            <a:r>
              <a:rPr lang="hr-HR" sz="3600" b="1" dirty="0" smtClean="0"/>
              <a:t> </a:t>
            </a:r>
            <a:r>
              <a:rPr lang="hr-HR" sz="3600" b="1" dirty="0" err="1" smtClean="0"/>
              <a:t>and</a:t>
            </a:r>
            <a:r>
              <a:rPr lang="hr-HR" sz="3600" b="1" dirty="0" smtClean="0"/>
              <a:t> </a:t>
            </a:r>
            <a:r>
              <a:rPr lang="hr-HR" sz="3600" b="1" dirty="0" err="1" smtClean="0"/>
              <a:t>media</a:t>
            </a:r>
            <a:r>
              <a:rPr lang="hr-HR" sz="3600" b="1" dirty="0" smtClean="0"/>
              <a:t> </a:t>
            </a:r>
            <a:r>
              <a:rPr lang="hr-HR" sz="3600" b="1" dirty="0" err="1" smtClean="0"/>
              <a:t>representations</a:t>
            </a:r>
            <a:r>
              <a:rPr lang="hr-HR" sz="3600" b="1" dirty="0" smtClean="0"/>
              <a:t> </a:t>
            </a:r>
            <a:r>
              <a:rPr lang="hr-HR" sz="3600" b="1" dirty="0" err="1" smtClean="0"/>
              <a:t>of</a:t>
            </a:r>
            <a:r>
              <a:rPr lang="hr-HR" sz="3600" b="1" dirty="0" smtClean="0"/>
              <a:t> </a:t>
            </a:r>
            <a:r>
              <a:rPr lang="hr-HR" sz="3600" b="1" dirty="0" err="1" smtClean="0"/>
              <a:t>ageism</a:t>
            </a:r>
            <a:r>
              <a:rPr lang="hr-HR" sz="3600" b="1" dirty="0" smtClean="0"/>
              <a:t> </a:t>
            </a:r>
          </a:p>
          <a:p>
            <a:pPr algn="ctr">
              <a:buNone/>
            </a:pPr>
            <a:r>
              <a:rPr lang="hr-HR" sz="3600" b="1" dirty="0" smtClean="0">
                <a:solidFill>
                  <a:srgbClr val="C00000"/>
                </a:solidFill>
              </a:rPr>
              <a:t>   (VIP </a:t>
            </a:r>
            <a:r>
              <a:rPr lang="hr-HR" sz="3600" b="1" dirty="0" err="1" smtClean="0">
                <a:solidFill>
                  <a:srgbClr val="C00000"/>
                </a:solidFill>
              </a:rPr>
              <a:t>commercial</a:t>
            </a:r>
            <a:r>
              <a:rPr lang="hr-HR" sz="3600" b="1" dirty="0" smtClean="0">
                <a:solidFill>
                  <a:srgbClr val="C00000"/>
                </a:solidFill>
              </a:rPr>
              <a:t>)</a:t>
            </a:r>
          </a:p>
          <a:p>
            <a:pPr algn="ctr">
              <a:buNone/>
            </a:pPr>
            <a:endParaRPr lang="hr-HR" sz="3600" b="1" dirty="0" smtClean="0"/>
          </a:p>
          <a:p>
            <a:pPr algn="ctr"/>
            <a:r>
              <a:rPr lang="hr-HR" sz="3600" b="1" dirty="0" err="1" smtClean="0"/>
              <a:t>Croatian</a:t>
            </a:r>
            <a:r>
              <a:rPr lang="hr-HR" sz="3600" b="1" dirty="0" smtClean="0"/>
              <a:t> </a:t>
            </a:r>
            <a:r>
              <a:rPr lang="hr-HR" sz="3600" b="1" dirty="0" err="1" smtClean="0"/>
              <a:t>context</a:t>
            </a:r>
            <a:r>
              <a:rPr lang="hr-HR" sz="3600" b="1" dirty="0" smtClean="0"/>
              <a:t> </a:t>
            </a:r>
            <a:r>
              <a:rPr lang="hr-HR" sz="3600" b="1" dirty="0" err="1" smtClean="0"/>
              <a:t>of</a:t>
            </a:r>
            <a:r>
              <a:rPr lang="hr-HR" sz="3600" b="1" dirty="0" smtClean="0"/>
              <a:t> old age </a:t>
            </a:r>
            <a:r>
              <a:rPr lang="hr-HR" sz="3600" b="1" dirty="0" err="1" smtClean="0"/>
              <a:t>population</a:t>
            </a:r>
            <a:r>
              <a:rPr lang="hr-HR" sz="3600" b="1" dirty="0" smtClean="0"/>
              <a:t> </a:t>
            </a:r>
            <a:r>
              <a:rPr lang="hr-HR" sz="3600" b="1" dirty="0" err="1" smtClean="0"/>
              <a:t>in</a:t>
            </a:r>
            <a:r>
              <a:rPr lang="hr-HR" sz="3600" b="1" dirty="0" smtClean="0"/>
              <a:t> </a:t>
            </a:r>
            <a:r>
              <a:rPr lang="en-US" sz="3600" b="1" dirty="0" smtClean="0"/>
              <a:t>local </a:t>
            </a:r>
            <a:r>
              <a:rPr lang="en-US" sz="3600" b="1" dirty="0"/>
              <a:t>community </a:t>
            </a:r>
            <a:endParaRPr lang="hr-HR" sz="3600" b="1" dirty="0" smtClean="0"/>
          </a:p>
          <a:p>
            <a:pPr algn="ctr">
              <a:buNone/>
            </a:pPr>
            <a:r>
              <a:rPr lang="hr-HR" sz="3600" b="1" dirty="0" smtClean="0">
                <a:solidFill>
                  <a:srgbClr val="003399"/>
                </a:solidFill>
              </a:rPr>
              <a:t>    </a:t>
            </a:r>
            <a:r>
              <a:rPr lang="hr-HR" sz="3600" b="1" dirty="0" smtClean="0">
                <a:solidFill>
                  <a:srgbClr val="C00000"/>
                </a:solidFill>
              </a:rPr>
              <a:t>(Ivanić- grad)</a:t>
            </a:r>
          </a:p>
          <a:p>
            <a:pPr>
              <a:buNone/>
            </a:pPr>
            <a:endParaRPr lang="hr-H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36104"/>
          </a:xfrm>
        </p:spPr>
        <p:txBody>
          <a:bodyPr/>
          <a:lstStyle/>
          <a:p>
            <a:r>
              <a:rPr lang="hr-HR" b="1" i="1" dirty="0" err="1" smtClean="0">
                <a:solidFill>
                  <a:schemeClr val="tx2"/>
                </a:solidFill>
              </a:rPr>
              <a:t>Posssibilities</a:t>
            </a:r>
            <a:endParaRPr lang="hr-HR" b="1" i="1" dirty="0">
              <a:solidFill>
                <a:schemeClr val="tx2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1556792"/>
            <a:ext cx="3442446" cy="874392"/>
          </a:xfrm>
        </p:spPr>
        <p:txBody>
          <a:bodyPr>
            <a:normAutofit fontScale="25000" lnSpcReduction="20000"/>
          </a:bodyPr>
          <a:lstStyle/>
          <a:p>
            <a:r>
              <a:rPr lang="hr-HR" sz="7200" dirty="0" smtClean="0"/>
              <a:t>City’s  </a:t>
            </a:r>
            <a:r>
              <a:rPr lang="hr-HR" sz="7200" dirty="0" err="1" smtClean="0"/>
              <a:t>pensioners</a:t>
            </a:r>
            <a:r>
              <a:rPr lang="hr-HR" sz="7200" dirty="0" smtClean="0"/>
              <a:t>’ and   </a:t>
            </a:r>
          </a:p>
          <a:p>
            <a:r>
              <a:rPr lang="hr-HR" sz="7200" dirty="0"/>
              <a:t> </a:t>
            </a:r>
            <a:r>
              <a:rPr lang="hr-HR" sz="7200" dirty="0" smtClean="0"/>
              <a:t>      citizens’ </a:t>
            </a:r>
            <a:r>
              <a:rPr lang="hr-HR" sz="7200" dirty="0" err="1" smtClean="0"/>
              <a:t>association</a:t>
            </a:r>
            <a:r>
              <a:rPr lang="hr-HR" sz="7200" dirty="0" smtClean="0"/>
              <a:t> </a:t>
            </a:r>
          </a:p>
          <a:p>
            <a:r>
              <a:rPr lang="hr-HR" sz="7200" dirty="0" smtClean="0"/>
              <a:t> „Third Age”</a:t>
            </a:r>
            <a:endParaRPr lang="hr-HR" sz="72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2924944"/>
            <a:ext cx="2376264" cy="3384024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r-HR" dirty="0" smtClean="0"/>
              <a:t>City’s </a:t>
            </a:r>
            <a:r>
              <a:rPr lang="hr-HR" dirty="0" err="1" smtClean="0"/>
              <a:t>pensioners</a:t>
            </a:r>
            <a:r>
              <a:rPr lang="hr-HR" dirty="0" smtClean="0"/>
              <a:t>’ </a:t>
            </a:r>
            <a:r>
              <a:rPr lang="hr-HR" dirty="0" err="1" smtClean="0"/>
              <a:t>association</a:t>
            </a:r>
            <a:endParaRPr lang="hr-HR" dirty="0" smtClean="0"/>
          </a:p>
          <a:p>
            <a:pPr algn="ctr"/>
            <a:r>
              <a:rPr lang="hr-HR" dirty="0" smtClean="0"/>
              <a:t>Ivanić-Grad</a:t>
            </a:r>
            <a:endParaRPr lang="hr-HR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0147" y="2944813"/>
            <a:ext cx="1850231" cy="3171825"/>
          </a:xfrm>
        </p:spPr>
      </p:pic>
    </p:spTree>
    <p:extLst>
      <p:ext uri="{BB962C8B-B14F-4D97-AF65-F5344CB8AC3E}">
        <p14:creationId xmlns:p14="http://schemas.microsoft.com/office/powerpoint/2010/main" xmlns="" val="2573866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2015" y="1916832"/>
            <a:ext cx="2377646" cy="338357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922114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hr-HR" sz="1800" b="1" dirty="0" smtClean="0">
                <a:solidFill>
                  <a:prstClr val="black"/>
                </a:solidFill>
              </a:rPr>
              <a:t/>
            </a:r>
            <a:br>
              <a:rPr lang="hr-HR" sz="1800" b="1" dirty="0" smtClean="0">
                <a:solidFill>
                  <a:prstClr val="black"/>
                </a:solidFill>
              </a:rPr>
            </a:br>
            <a:r>
              <a:rPr lang="hr-HR" sz="1800" b="1" dirty="0" smtClean="0">
                <a:solidFill>
                  <a:prstClr val="black"/>
                </a:solidFill>
              </a:rPr>
              <a:t/>
            </a:r>
            <a:br>
              <a:rPr lang="hr-HR" sz="1800" b="1" dirty="0" smtClean="0">
                <a:solidFill>
                  <a:prstClr val="black"/>
                </a:solidFill>
              </a:rPr>
            </a:br>
            <a:r>
              <a:rPr lang="hr-HR" sz="1800" b="1" dirty="0" smtClean="0">
                <a:solidFill>
                  <a:prstClr val="black"/>
                </a:solidFill>
              </a:rPr>
              <a:t>        </a:t>
            </a:r>
            <a:r>
              <a:rPr lang="hr-HR" sz="2700" b="1" dirty="0" err="1" smtClean="0">
                <a:solidFill>
                  <a:schemeClr val="tx2"/>
                </a:solidFill>
              </a:rPr>
              <a:t>Citiy</a:t>
            </a:r>
            <a:r>
              <a:rPr lang="hr-HR" sz="2700" b="1" dirty="0" smtClean="0">
                <a:solidFill>
                  <a:schemeClr val="tx2"/>
                </a:solidFill>
              </a:rPr>
              <a:t>’s  </a:t>
            </a:r>
            <a:r>
              <a:rPr lang="hr-HR" sz="2700" b="1" dirty="0" err="1" smtClean="0">
                <a:solidFill>
                  <a:schemeClr val="tx2"/>
                </a:solidFill>
              </a:rPr>
              <a:t>pensioners</a:t>
            </a:r>
            <a:r>
              <a:rPr lang="hr-HR" sz="2700" b="1" dirty="0" smtClean="0">
                <a:solidFill>
                  <a:schemeClr val="tx2"/>
                </a:solidFill>
              </a:rPr>
              <a:t>’ </a:t>
            </a:r>
            <a:r>
              <a:rPr lang="hr-HR" sz="2700" b="1" dirty="0" err="1" smtClean="0">
                <a:solidFill>
                  <a:schemeClr val="tx2"/>
                </a:solidFill>
              </a:rPr>
              <a:t>and</a:t>
            </a:r>
            <a:r>
              <a:rPr lang="hr-HR" sz="2700" b="1" dirty="0" smtClean="0">
                <a:solidFill>
                  <a:schemeClr val="tx2"/>
                </a:solidFill>
              </a:rPr>
              <a:t> </a:t>
            </a:r>
            <a:r>
              <a:rPr lang="hr-HR" sz="2700" b="1" dirty="0" err="1" smtClean="0">
                <a:solidFill>
                  <a:schemeClr val="tx2"/>
                </a:solidFill>
              </a:rPr>
              <a:t>citizens</a:t>
            </a:r>
            <a:r>
              <a:rPr lang="hr-HR" sz="2700" b="1" dirty="0">
                <a:solidFill>
                  <a:schemeClr val="tx2"/>
                </a:solidFill>
              </a:rPr>
              <a:t>’ </a:t>
            </a:r>
            <a:r>
              <a:rPr lang="hr-HR" sz="2700" b="1" dirty="0" err="1" smtClean="0">
                <a:solidFill>
                  <a:schemeClr val="tx2"/>
                </a:solidFill>
              </a:rPr>
              <a:t>association</a:t>
            </a:r>
            <a:r>
              <a:rPr lang="hr-HR" sz="2700" b="1" dirty="0" smtClean="0">
                <a:solidFill>
                  <a:schemeClr val="tx2"/>
                </a:solidFill>
              </a:rPr>
              <a:t>  </a:t>
            </a:r>
            <a:r>
              <a:rPr lang="hr-HR" sz="2700" b="1" dirty="0">
                <a:solidFill>
                  <a:schemeClr val="tx2"/>
                </a:solidFill>
              </a:rPr>
              <a:t>„Third Age”</a:t>
            </a:r>
            <a:br>
              <a:rPr lang="hr-HR" sz="2700" b="1" dirty="0">
                <a:solidFill>
                  <a:schemeClr val="tx2"/>
                </a:solidFill>
              </a:rPr>
            </a:br>
            <a:endParaRPr lang="hr-HR" sz="2700" dirty="0">
              <a:solidFill>
                <a:schemeClr val="tx2"/>
              </a:solidFill>
            </a:endParaRPr>
          </a:p>
        </p:txBody>
      </p:sp>
      <p:cxnSp>
        <p:nvCxnSpPr>
          <p:cNvPr id="10" name="Elbow Connector 9"/>
          <p:cNvCxnSpPr>
            <a:stCxn id="7" idx="2"/>
          </p:cNvCxnSpPr>
          <p:nvPr/>
        </p:nvCxnSpPr>
        <p:spPr>
          <a:xfrm rot="16200000" flipH="1">
            <a:off x="5146241" y="1050913"/>
            <a:ext cx="1670174" cy="2653952"/>
          </a:xfrm>
          <a:prstGeom prst="bentConnector2">
            <a:avLst/>
          </a:prstGeom>
          <a:ln w="22225" cmpd="sng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452320" y="2636912"/>
            <a:ext cx="1152128" cy="1080120"/>
          </a:xfrm>
          <a:prstGeom prst="ellipse">
            <a:avLst/>
          </a:prstGeom>
          <a:noFill/>
          <a:ln>
            <a:solidFill>
              <a:srgbClr val="FF0000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70" r="19235" b="6819"/>
          <a:stretch/>
        </p:blipFill>
        <p:spPr bwMode="auto">
          <a:xfrm>
            <a:off x="0" y="2924944"/>
            <a:ext cx="3505200" cy="3656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90000"/>
                    </a14:imgEffect>
                    <a14:imgEffect>
                      <a14:brightnessContrast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67000" cy="3822667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2000" y="1911333"/>
            <a:ext cx="6192000" cy="46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9400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707904" y="1988840"/>
            <a:ext cx="5171017" cy="467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94122"/>
          </a:xfrm>
        </p:spPr>
        <p:txBody>
          <a:bodyPr/>
          <a:lstStyle/>
          <a:p>
            <a:r>
              <a:rPr lang="hr-HR" i="1" dirty="0" err="1" smtClean="0">
                <a:solidFill>
                  <a:schemeClr val="tx2"/>
                </a:solidFill>
              </a:rPr>
              <a:t>Active</a:t>
            </a:r>
            <a:r>
              <a:rPr lang="hr-HR" i="1" dirty="0" smtClean="0">
                <a:solidFill>
                  <a:schemeClr val="tx2"/>
                </a:solidFill>
              </a:rPr>
              <a:t> </a:t>
            </a:r>
            <a:r>
              <a:rPr lang="hr-HR" i="1" dirty="0" err="1" smtClean="0">
                <a:solidFill>
                  <a:schemeClr val="tx2"/>
                </a:solidFill>
              </a:rPr>
              <a:t>citizens</a:t>
            </a:r>
            <a:endParaRPr lang="hr-HR" i="1" dirty="0">
              <a:solidFill>
                <a:schemeClr val="tx2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64" b="13080"/>
          <a:stretch/>
        </p:blipFill>
        <p:spPr bwMode="auto">
          <a:xfrm>
            <a:off x="5649" y="1988840"/>
            <a:ext cx="5286431" cy="467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4303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9" t="4439" r="34681" b="4646"/>
          <a:stretch/>
        </p:blipFill>
        <p:spPr bwMode="auto">
          <a:xfrm>
            <a:off x="0" y="46038"/>
            <a:ext cx="51943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16015" y="836712"/>
            <a:ext cx="4393379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73" t="12997"/>
          <a:stretch/>
        </p:blipFill>
        <p:spPr bwMode="auto">
          <a:xfrm>
            <a:off x="179512" y="3068134"/>
            <a:ext cx="5263628" cy="3789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0152" y="5589240"/>
            <a:ext cx="2808312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/>
              <a:t>https://www.facebook.com/groups/3dobIG/</a:t>
            </a:r>
          </a:p>
        </p:txBody>
      </p:sp>
    </p:spTree>
    <p:extLst>
      <p:ext uri="{BB962C8B-B14F-4D97-AF65-F5344CB8AC3E}">
        <p14:creationId xmlns:p14="http://schemas.microsoft.com/office/powerpoint/2010/main" xmlns="" val="160358922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8" t="11495"/>
          <a:stretch/>
        </p:blipFill>
        <p:spPr bwMode="auto">
          <a:xfrm>
            <a:off x="4322618" y="792591"/>
            <a:ext cx="4821382" cy="582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94" y="860035"/>
            <a:ext cx="5306594" cy="575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95736" y="34387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„</a:t>
            </a:r>
            <a:r>
              <a:rPr lang="hr-HR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the </a:t>
            </a:r>
            <a:r>
              <a:rPr lang="hr-HR" sz="32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seaside</a:t>
            </a:r>
            <a:r>
              <a:rPr lang="hr-HR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32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hr-HR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32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retrees</a:t>
            </a:r>
            <a:r>
              <a:rPr lang="hr-HR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hr-HR" sz="3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1840" y="5969780"/>
            <a:ext cx="2894175" cy="64633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https://www.facebook.com/groups/3dobIG/</a:t>
            </a:r>
          </a:p>
        </p:txBody>
      </p:sp>
    </p:spTree>
    <p:extLst>
      <p:ext uri="{BB962C8B-B14F-4D97-AF65-F5344CB8AC3E}">
        <p14:creationId xmlns:p14="http://schemas.microsoft.com/office/powerpoint/2010/main" xmlns="" val="357647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" y="0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orizontal Scroll 1"/>
          <p:cNvSpPr/>
          <p:nvPr/>
        </p:nvSpPr>
        <p:spPr>
          <a:xfrm>
            <a:off x="5080039" y="4725144"/>
            <a:ext cx="4032448" cy="1224136"/>
          </a:xfrm>
          <a:prstGeom prst="horizontalScroll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1" dirty="0" err="1">
                <a:solidFill>
                  <a:schemeClr val="bg1"/>
                </a:solidFill>
              </a:rPr>
              <a:t>Cities</a:t>
            </a:r>
            <a:r>
              <a:rPr lang="hr-HR" sz="2000" b="1" i="1" dirty="0">
                <a:solidFill>
                  <a:schemeClr val="bg1"/>
                </a:solidFill>
              </a:rPr>
              <a:t> </a:t>
            </a:r>
            <a:r>
              <a:rPr lang="hr-HR" sz="2000" b="1" i="1" dirty="0" err="1">
                <a:solidFill>
                  <a:schemeClr val="bg1"/>
                </a:solidFill>
              </a:rPr>
              <a:t>pensioners</a:t>
            </a:r>
            <a:r>
              <a:rPr lang="hr-HR" sz="2000" b="1" i="1" dirty="0">
                <a:solidFill>
                  <a:schemeClr val="bg1"/>
                </a:solidFill>
              </a:rPr>
              <a:t>’ </a:t>
            </a:r>
            <a:r>
              <a:rPr lang="hr-HR" sz="2000" b="1" i="1" dirty="0" err="1">
                <a:solidFill>
                  <a:schemeClr val="bg1"/>
                </a:solidFill>
              </a:rPr>
              <a:t>assotiation</a:t>
            </a:r>
            <a:endParaRPr lang="hr-HR" sz="2000" b="1" i="1" dirty="0">
              <a:solidFill>
                <a:schemeClr val="bg1"/>
              </a:solidFill>
            </a:endParaRPr>
          </a:p>
          <a:p>
            <a:pPr algn="ctr"/>
            <a:r>
              <a:rPr lang="hr-HR" sz="2000" b="1" i="1" dirty="0">
                <a:solidFill>
                  <a:schemeClr val="bg1"/>
                </a:solidFill>
              </a:rPr>
              <a:t>Ivanić-Grad</a:t>
            </a:r>
          </a:p>
        </p:txBody>
      </p:sp>
    </p:spTree>
    <p:extLst>
      <p:ext uri="{BB962C8B-B14F-4D97-AF65-F5344CB8AC3E}">
        <p14:creationId xmlns:p14="http://schemas.microsoft.com/office/powerpoint/2010/main" xmlns="" val="1405335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864"/>
            <a:ext cx="9144000" cy="68294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32" t="17063" r="33403" b="13888"/>
          <a:stretch/>
        </p:blipFill>
        <p:spPr bwMode="auto">
          <a:xfrm>
            <a:off x="4211878" y="3397170"/>
            <a:ext cx="4932122" cy="34396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51125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555776" y="2132856"/>
            <a:ext cx="1440160" cy="864096"/>
          </a:xfrm>
          <a:prstGeom prst="ellipse">
            <a:avLst/>
          </a:prstGeom>
          <a:solidFill>
            <a:schemeClr val="accent2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919482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4" y="332656"/>
            <a:ext cx="4759088" cy="63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15" t="16951" r="33708" b="8618"/>
          <a:stretch/>
        </p:blipFill>
        <p:spPr bwMode="auto">
          <a:xfrm>
            <a:off x="4572000" y="116632"/>
            <a:ext cx="4571998" cy="410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75" t="23789" b="4347"/>
          <a:stretch/>
        </p:blipFill>
        <p:spPr bwMode="auto">
          <a:xfrm>
            <a:off x="4784061" y="4205253"/>
            <a:ext cx="4359937" cy="253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7637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812863" cy="64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0675" y="332656"/>
            <a:ext cx="4463325" cy="62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3201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2564904"/>
          </a:xfrm>
          <a:solidFill>
            <a:schemeClr val="bg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en-US" sz="2700" b="1" dirty="0" smtClean="0">
                <a:solidFill>
                  <a:srgbClr val="003399"/>
                </a:solidFill>
              </a:rPr>
              <a:t>Mid-term conference </a:t>
            </a:r>
            <a:r>
              <a:rPr lang="hr-HR" sz="2700" dirty="0" smtClean="0"/>
              <a:t/>
            </a:r>
            <a:br>
              <a:rPr lang="hr-HR" sz="2700" dirty="0" smtClean="0"/>
            </a:br>
            <a:r>
              <a:rPr lang="en-US" sz="3100" b="1" dirty="0" smtClean="0"/>
              <a:t>Ageing</a:t>
            </a:r>
            <a:r>
              <a:rPr lang="en-US" sz="3100" b="1" dirty="0"/>
              <a:t>, Anti Ageing &amp; Ageism: </a:t>
            </a:r>
            <a:r>
              <a:rPr lang="en-US" sz="3100" b="1" dirty="0" smtClean="0"/>
              <a:t>Constructions </a:t>
            </a:r>
            <a:r>
              <a:rPr lang="en-US" sz="3100" b="1" dirty="0"/>
              <a:t>and Politics of </a:t>
            </a:r>
            <a:br>
              <a:rPr lang="en-US" sz="3100" b="1" dirty="0"/>
            </a:br>
            <a:r>
              <a:rPr lang="en-US" sz="3100" b="1" dirty="0"/>
              <a:t>   Being Old in </a:t>
            </a:r>
            <a:r>
              <a:rPr lang="en-US" sz="3100" b="1" dirty="0" smtClean="0"/>
              <a:t>Europe</a:t>
            </a:r>
            <a:r>
              <a:rPr lang="en-US" sz="3100" dirty="0" smtClean="0"/>
              <a:t> </a:t>
            </a:r>
            <a:r>
              <a:rPr lang="hr-HR" sz="3100" dirty="0"/>
              <a:t/>
            </a:r>
            <a:br>
              <a:rPr lang="hr-HR" sz="3100" dirty="0"/>
            </a:br>
            <a:r>
              <a:rPr lang="hr-HR" sz="3100" dirty="0" smtClean="0"/>
              <a:t/>
            </a:r>
            <a:br>
              <a:rPr lang="hr-HR" sz="3100" dirty="0" smtClean="0"/>
            </a:br>
            <a:r>
              <a:rPr lang="hr-HR" sz="2700" dirty="0" smtClean="0"/>
              <a:t/>
            </a:r>
            <a:br>
              <a:rPr lang="hr-HR" sz="2700" dirty="0" smtClean="0"/>
            </a:br>
            <a:r>
              <a:rPr lang="hr-HR" sz="2700" dirty="0" smtClean="0"/>
              <a:t/>
            </a:r>
            <a:br>
              <a:rPr lang="hr-HR" sz="2700" dirty="0" smtClean="0"/>
            </a:br>
            <a:r>
              <a:rPr lang="hr-HR" sz="2700" dirty="0" smtClean="0"/>
              <a:t/>
            </a:r>
            <a:br>
              <a:rPr lang="hr-HR" sz="2700" dirty="0" smtClean="0"/>
            </a:br>
            <a:r>
              <a:rPr lang="hr-HR" sz="2700" dirty="0" smtClean="0"/>
              <a:t/>
            </a:r>
            <a:br>
              <a:rPr lang="hr-HR" sz="2700" dirty="0" smtClean="0"/>
            </a:br>
            <a:endParaRPr lang="hr-HR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20888"/>
            <a:ext cx="9144000" cy="4437112"/>
          </a:xfrm>
          <a:solidFill>
            <a:schemeClr val="bg2"/>
          </a:solidFill>
        </p:spPr>
        <p:txBody>
          <a:bodyPr>
            <a:normAutofit fontScale="92500" lnSpcReduction="20000"/>
          </a:bodyPr>
          <a:lstStyle/>
          <a:p>
            <a:endParaRPr lang="hr-HR" dirty="0" smtClean="0"/>
          </a:p>
          <a:p>
            <a:r>
              <a:rPr lang="en-US" sz="4700" b="1" dirty="0">
                <a:solidFill>
                  <a:srgbClr val="003399"/>
                </a:solidFill>
              </a:rPr>
              <a:t>Active old age society and </a:t>
            </a:r>
            <a:endParaRPr lang="hr-HR" sz="4700" b="1" dirty="0" smtClean="0">
              <a:solidFill>
                <a:srgbClr val="003399"/>
              </a:solidFill>
            </a:endParaRPr>
          </a:p>
          <a:p>
            <a:r>
              <a:rPr lang="en-US" sz="4700" b="1" dirty="0" smtClean="0">
                <a:solidFill>
                  <a:srgbClr val="003399"/>
                </a:solidFill>
              </a:rPr>
              <a:t>local </a:t>
            </a:r>
            <a:r>
              <a:rPr lang="en-US" sz="4700" b="1" dirty="0">
                <a:solidFill>
                  <a:srgbClr val="003399"/>
                </a:solidFill>
              </a:rPr>
              <a:t>community </a:t>
            </a:r>
            <a:r>
              <a:rPr lang="en-US" sz="4700" b="1" dirty="0" smtClean="0">
                <a:solidFill>
                  <a:srgbClr val="003399"/>
                </a:solidFill>
              </a:rPr>
              <a:t>development</a:t>
            </a:r>
            <a:endParaRPr lang="hr-HR" sz="4700" b="1" dirty="0" smtClean="0">
              <a:solidFill>
                <a:srgbClr val="003399"/>
              </a:solidFill>
            </a:endParaRPr>
          </a:p>
          <a:p>
            <a:endParaRPr lang="hr-HR" dirty="0" smtClean="0"/>
          </a:p>
          <a:p>
            <a:r>
              <a:rPr lang="hr-HR" sz="4100" b="1" dirty="0" smtClean="0">
                <a:solidFill>
                  <a:schemeClr val="tx1"/>
                </a:solidFill>
              </a:rPr>
              <a:t>Valentina Kanić – Ivana Brstilo</a:t>
            </a:r>
          </a:p>
          <a:p>
            <a:endParaRPr lang="hr-HR" b="1" dirty="0" smtClean="0">
              <a:solidFill>
                <a:schemeClr val="tx1"/>
              </a:solidFill>
            </a:endParaRPr>
          </a:p>
          <a:p>
            <a:endParaRPr lang="hr-HR" sz="2400" dirty="0" smtClean="0"/>
          </a:p>
          <a:p>
            <a:r>
              <a:rPr lang="hr-HR" sz="3100" dirty="0" err="1" smtClean="0">
                <a:solidFill>
                  <a:schemeClr val="tx1"/>
                </a:solidFill>
              </a:rPr>
              <a:t>Klagenfurt</a:t>
            </a:r>
            <a:r>
              <a:rPr lang="hr-HR" sz="3100" dirty="0" smtClean="0">
                <a:solidFill>
                  <a:schemeClr val="tx1"/>
                </a:solidFill>
              </a:rPr>
              <a:t>, 18-20.9.2014.</a:t>
            </a:r>
            <a:endParaRPr lang="hr-HR" sz="3100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484784"/>
            <a:ext cx="2376264" cy="1296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32000"/>
                    </a14:imgEffect>
                    <a14:imgEffect>
                      <a14:brightnessContrast bright="18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6632"/>
            <a:ext cx="5220072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46331"/>
            <a:ext cx="3779912" cy="6102111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3779912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r-HR" b="1" i="1" dirty="0" smtClean="0">
                <a:solidFill>
                  <a:schemeClr val="bg1"/>
                </a:solidFill>
              </a:rPr>
              <a:t>The </a:t>
            </a:r>
            <a:r>
              <a:rPr lang="hr-HR" b="1" i="1" dirty="0" err="1" smtClean="0">
                <a:solidFill>
                  <a:schemeClr val="bg1"/>
                </a:solidFill>
              </a:rPr>
              <a:t>youngest</a:t>
            </a:r>
            <a:r>
              <a:rPr lang="hr-HR" b="1" i="1" dirty="0" smtClean="0">
                <a:solidFill>
                  <a:schemeClr val="bg1"/>
                </a:solidFill>
              </a:rPr>
              <a:t> </a:t>
            </a:r>
            <a:r>
              <a:rPr lang="hr-HR" b="1" i="1" dirty="0" err="1" smtClean="0">
                <a:solidFill>
                  <a:schemeClr val="bg1"/>
                </a:solidFill>
              </a:rPr>
              <a:t>president</a:t>
            </a:r>
            <a:r>
              <a:rPr lang="hr-HR" b="1" i="1" dirty="0" smtClean="0">
                <a:solidFill>
                  <a:schemeClr val="bg1"/>
                </a:solidFill>
              </a:rPr>
              <a:t> </a:t>
            </a:r>
            <a:r>
              <a:rPr lang="hr-HR" b="1" i="1" dirty="0" err="1" smtClean="0">
                <a:solidFill>
                  <a:schemeClr val="bg1"/>
                </a:solidFill>
              </a:rPr>
              <a:t>of</a:t>
            </a:r>
            <a:r>
              <a:rPr lang="hr-HR" b="1" i="1" dirty="0" smtClean="0">
                <a:solidFill>
                  <a:schemeClr val="bg1"/>
                </a:solidFill>
              </a:rPr>
              <a:t> all </a:t>
            </a:r>
            <a:r>
              <a:rPr lang="hr-HR" b="1" i="1" dirty="0" err="1" smtClean="0">
                <a:solidFill>
                  <a:schemeClr val="bg1"/>
                </a:solidFill>
              </a:rPr>
              <a:t>pensioners</a:t>
            </a:r>
            <a:r>
              <a:rPr lang="hr-HR" b="1" i="1" dirty="0" smtClean="0">
                <a:solidFill>
                  <a:schemeClr val="bg1"/>
                </a:solidFill>
              </a:rPr>
              <a:t> </a:t>
            </a:r>
            <a:r>
              <a:rPr lang="hr-HR" b="1" i="1" dirty="0" err="1" smtClean="0">
                <a:solidFill>
                  <a:schemeClr val="bg1"/>
                </a:solidFill>
              </a:rPr>
              <a:t>assotiations</a:t>
            </a:r>
            <a:r>
              <a:rPr lang="hr-HR" b="1" i="1" dirty="0" smtClean="0">
                <a:solidFill>
                  <a:schemeClr val="bg1"/>
                </a:solidFill>
              </a:rPr>
              <a:t> </a:t>
            </a:r>
            <a:r>
              <a:rPr lang="hr-HR" b="1" i="1" dirty="0" err="1" smtClean="0">
                <a:solidFill>
                  <a:schemeClr val="bg1"/>
                </a:solidFill>
              </a:rPr>
              <a:t>in</a:t>
            </a:r>
            <a:r>
              <a:rPr lang="hr-HR" b="1" i="1" dirty="0" smtClean="0">
                <a:solidFill>
                  <a:schemeClr val="bg1"/>
                </a:solidFill>
              </a:rPr>
              <a:t> </a:t>
            </a:r>
            <a:r>
              <a:rPr lang="hr-HR" b="1" i="1" dirty="0" err="1" smtClean="0">
                <a:solidFill>
                  <a:schemeClr val="bg1"/>
                </a:solidFill>
              </a:rPr>
              <a:t>Cro</a:t>
            </a:r>
            <a:endParaRPr lang="hr-HR" b="1" i="1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0" y="1628800"/>
            <a:ext cx="3275856" cy="1008112"/>
          </a:xfrm>
          <a:prstGeom prst="ellipse">
            <a:avLst/>
          </a:prstGeom>
          <a:solidFill>
            <a:srgbClr val="FFFF00">
              <a:alpha val="17000"/>
            </a:srgb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4770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" y="188640"/>
            <a:ext cx="4732200" cy="63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5417" y="188640"/>
            <a:ext cx="4382844" cy="404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9680"/>
            <a:ext cx="2577669" cy="345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6839" y="3289680"/>
            <a:ext cx="2167161" cy="356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1209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" y="14289"/>
            <a:ext cx="4234826" cy="31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30" t="10948" r="3789" b="20686"/>
          <a:stretch/>
        </p:blipFill>
        <p:spPr bwMode="auto">
          <a:xfrm>
            <a:off x="3366654" y="14289"/>
            <a:ext cx="5777346" cy="466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589"/>
          <a:stretch/>
        </p:blipFill>
        <p:spPr bwMode="auto">
          <a:xfrm>
            <a:off x="12221" y="2996951"/>
            <a:ext cx="3821977" cy="371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4198" y="2996952"/>
            <a:ext cx="5309802" cy="363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25716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587" b="16052"/>
          <a:stretch/>
        </p:blipFill>
        <p:spPr bwMode="auto">
          <a:xfrm>
            <a:off x="356" y="2348"/>
            <a:ext cx="5147708" cy="4805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6" t="41370" r="21163" b="2031"/>
          <a:stretch/>
        </p:blipFill>
        <p:spPr bwMode="auto">
          <a:xfrm>
            <a:off x="4348125" y="1759527"/>
            <a:ext cx="4795875" cy="4780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267744" y="2348"/>
            <a:ext cx="1512168" cy="141042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459925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47713"/>
            <a:ext cx="2984513" cy="39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836765"/>
            <a:ext cx="7394575" cy="185896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43694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28" y="129033"/>
            <a:ext cx="590465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b="1" i="1" dirty="0" smtClean="0">
                <a:solidFill>
                  <a:schemeClr val="bg1"/>
                </a:solidFill>
              </a:rPr>
              <a:t>2012 </a:t>
            </a:r>
            <a:r>
              <a:rPr lang="en-US" b="1" i="1" dirty="0" smtClean="0">
                <a:solidFill>
                  <a:schemeClr val="bg1"/>
                </a:solidFill>
              </a:rPr>
              <a:t>Vienna </a:t>
            </a:r>
            <a:r>
              <a:rPr lang="en-US" b="1" i="1" dirty="0">
                <a:solidFill>
                  <a:schemeClr val="bg1"/>
                </a:solidFill>
              </a:rPr>
              <a:t>Ministerial Declaration Ensuring a society for all ages: Promoting quality of life and active ageing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052736"/>
            <a:ext cx="9144000" cy="54476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000" b="1" i="1" dirty="0" smtClean="0">
                <a:solidFill>
                  <a:schemeClr val="tx2"/>
                </a:solidFill>
              </a:rPr>
              <a:t>	</a:t>
            </a:r>
            <a:r>
              <a:rPr lang="en-US" sz="2400" b="1" i="1" dirty="0" smtClean="0">
                <a:solidFill>
                  <a:schemeClr val="bg1"/>
                </a:solidFill>
              </a:rPr>
              <a:t>Promoting </a:t>
            </a:r>
            <a:r>
              <a:rPr lang="en-US" sz="2400" b="1" i="1" dirty="0">
                <a:solidFill>
                  <a:schemeClr val="bg1"/>
                </a:solidFill>
              </a:rPr>
              <a:t>and strengthening </a:t>
            </a:r>
            <a:r>
              <a:rPr lang="en-US" sz="2400" b="1" i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multigenerational dialogue and intergenerational learning</a:t>
            </a:r>
            <a:r>
              <a:rPr lang="en-US" sz="2400" b="1" i="1" dirty="0">
                <a:solidFill>
                  <a:schemeClr val="bg1"/>
                </a:solidFill>
              </a:rPr>
              <a:t> by all stakeholders, including governments, non-governmental organisations, the private sector, the media and the general public. </a:t>
            </a:r>
            <a:endParaRPr lang="hr-HR" sz="2400" b="1" i="1" dirty="0">
              <a:solidFill>
                <a:schemeClr val="bg1"/>
              </a:solidFill>
            </a:endParaRPr>
          </a:p>
          <a:p>
            <a:pPr algn="just"/>
            <a:endParaRPr lang="hr-HR" sz="2000" b="1" i="1" dirty="0" smtClean="0"/>
          </a:p>
          <a:p>
            <a:pPr algn="ctr"/>
            <a:r>
              <a:rPr lang="en-US" sz="2400" b="1" i="1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Combating </a:t>
            </a:r>
            <a:r>
              <a:rPr lang="en-US" sz="2400" b="1" i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ageism through awareness campaigns and by encouraging the media </a:t>
            </a:r>
            <a:r>
              <a:rPr lang="en-US" sz="2400" b="1" i="1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and </a:t>
            </a:r>
            <a:r>
              <a:rPr lang="en-US" sz="2400" b="1" i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other opinion-making actors to give an age-balanced image of society, highlight the </a:t>
            </a:r>
            <a:r>
              <a:rPr lang="en-US" sz="2400" b="1" i="1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positive </a:t>
            </a:r>
            <a:r>
              <a:rPr lang="en-US" sz="2400" b="1" i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aspects of ageing, develop non-discriminatory images of older persons, and </a:t>
            </a:r>
            <a:r>
              <a:rPr lang="en-US" sz="2400" b="1" i="1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disseminate </a:t>
            </a:r>
            <a:r>
              <a:rPr lang="en-US" sz="2400" b="1" i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information about ageing as a natural phase in individual development.</a:t>
            </a:r>
          </a:p>
          <a:p>
            <a:pPr algn="just"/>
            <a:endParaRPr lang="en-US" sz="2000" b="1" i="1" dirty="0">
              <a:ln>
                <a:solidFill>
                  <a:srgbClr val="00B050"/>
                </a:solidFill>
              </a:ln>
            </a:endParaRPr>
          </a:p>
          <a:p>
            <a:pPr algn="just"/>
            <a:endParaRPr lang="en-US" sz="2000" b="1" i="1" dirty="0"/>
          </a:p>
          <a:p>
            <a:pPr algn="ctr"/>
            <a:r>
              <a:rPr lang="en-US" b="1" i="1" dirty="0" smtClean="0">
                <a:solidFill>
                  <a:schemeClr val="tx2"/>
                </a:solidFill>
              </a:rPr>
              <a:t> </a:t>
            </a:r>
            <a:r>
              <a:rPr lang="en-US" sz="2400" b="1" i="1" dirty="0">
                <a:solidFill>
                  <a:schemeClr val="bg1"/>
                </a:solidFill>
              </a:rPr>
              <a:t>Recognizing the value of and fostering the joint </a:t>
            </a:r>
            <a:r>
              <a:rPr lang="en-US" sz="2400" b="1" i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volunteering of people of all </a:t>
            </a:r>
            <a:r>
              <a:rPr lang="en-US" sz="2400" b="1" i="1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ages</a:t>
            </a:r>
            <a:r>
              <a:rPr lang="en-US" sz="2400" b="1" i="1" dirty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906575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0" y="116632"/>
            <a:ext cx="2987824" cy="400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5" y="116632"/>
            <a:ext cx="4434963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86" y="3221245"/>
            <a:ext cx="4850165" cy="362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919"/>
          <a:stretch/>
        </p:blipFill>
        <p:spPr bwMode="auto">
          <a:xfrm>
            <a:off x="4280632" y="3221244"/>
            <a:ext cx="2799042" cy="360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749"/>
          <a:stretch/>
        </p:blipFill>
        <p:spPr bwMode="auto">
          <a:xfrm>
            <a:off x="6912527" y="116632"/>
            <a:ext cx="2231473" cy="670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4664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8555"/>
            <a:ext cx="3826396" cy="21504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58036" y="135578"/>
            <a:ext cx="3828969" cy="2862322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i="1" dirty="0" smtClean="0"/>
              <a:t>Empowering </a:t>
            </a:r>
            <a:r>
              <a:rPr lang="en-US" sz="2000" b="1" i="1" dirty="0"/>
              <a:t>people to realize their potential for physical, mental and social wellbeing throughout the life course and to fully participate in society according to their needs, desires and capacities</a:t>
            </a:r>
            <a:r>
              <a:rPr lang="en-US" sz="2000" b="1" i="1" dirty="0" smtClean="0"/>
              <a:t>.</a:t>
            </a:r>
            <a:r>
              <a:rPr lang="en-US" sz="2000" b="1" i="1" dirty="0"/>
              <a:t> </a:t>
            </a:r>
            <a:endParaRPr lang="hr-HR" sz="2000" b="1" i="1" dirty="0" smtClean="0"/>
          </a:p>
          <a:p>
            <a:pPr algn="ctr"/>
            <a:r>
              <a:rPr lang="hr-HR" sz="2000" b="1" dirty="0" smtClean="0"/>
              <a:t>2012 </a:t>
            </a:r>
            <a:r>
              <a:rPr lang="en-US" sz="2000" b="1" dirty="0" smtClean="0"/>
              <a:t>Vienna </a:t>
            </a:r>
            <a:r>
              <a:rPr lang="en-US" sz="2000" b="1" dirty="0"/>
              <a:t>Ministerial Declaration </a:t>
            </a:r>
            <a:endParaRPr lang="hr-HR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339353" y="5605434"/>
            <a:ext cx="54938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Modesty</a:t>
            </a:r>
            <a:r>
              <a:rPr lang="hr-HR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r-HR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hr-HR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r-HR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moderation</a:t>
            </a:r>
            <a:endParaRPr lang="hr-HR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18989"/>
            <a:ext cx="5503745" cy="3305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79629" y="2997900"/>
            <a:ext cx="33794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4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</a:rPr>
              <a:t>Subsidiarity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79629" y="4421903"/>
            <a:ext cx="350606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Transfer </a:t>
            </a:r>
            <a:r>
              <a:rPr lang="hr-HR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of</a:t>
            </a:r>
            <a:r>
              <a:rPr lang="hr-HR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</a:t>
            </a:r>
            <a:r>
              <a:rPr lang="hr-HR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k</a:t>
            </a:r>
            <a:r>
              <a:rPr lang="hr-HR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nowledge</a:t>
            </a:r>
            <a:r>
              <a:rPr lang="hr-HR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</a:t>
            </a:r>
            <a:r>
              <a:rPr lang="hr-HR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and</a:t>
            </a:r>
            <a:r>
              <a:rPr lang="hr-HR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</a:t>
            </a:r>
            <a:r>
              <a:rPr lang="hr-HR" sz="4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tradition</a:t>
            </a:r>
            <a:endParaRPr lang="en-U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847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520" y="117693"/>
            <a:ext cx="3744416" cy="67403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"It is unfortunate that many of today's young people consider pensioners as a burden, </a:t>
            </a:r>
            <a:r>
              <a:rPr lang="hr-HR" b="1" i="1" dirty="0" smtClean="0"/>
              <a:t>but </a:t>
            </a:r>
            <a:r>
              <a:rPr lang="en-US" b="1" i="1" dirty="0" smtClean="0"/>
              <a:t>they </a:t>
            </a:r>
            <a:r>
              <a:rPr lang="hr-HR" b="1" i="1" dirty="0" smtClean="0"/>
              <a:t>have</a:t>
            </a:r>
            <a:r>
              <a:rPr lang="en-US" b="1" i="1" dirty="0" smtClean="0"/>
              <a:t>, </a:t>
            </a:r>
            <a:r>
              <a:rPr lang="en-US" b="1" i="1" dirty="0"/>
              <a:t>it is forgotten, </a:t>
            </a:r>
            <a:r>
              <a:rPr lang="en-US" b="1" i="1" dirty="0" smtClean="0"/>
              <a:t>generously</a:t>
            </a:r>
            <a:r>
              <a:rPr lang="hr-HR" b="1" i="1" dirty="0" smtClean="0"/>
              <a:t> </a:t>
            </a:r>
            <a:r>
              <a:rPr lang="en-US" b="1" i="1" dirty="0" smtClean="0"/>
              <a:t>invested </a:t>
            </a:r>
            <a:r>
              <a:rPr lang="en-US" b="1" i="1" dirty="0"/>
              <a:t>in everything that we have </a:t>
            </a:r>
            <a:r>
              <a:rPr lang="en-US" b="1" i="1" dirty="0" smtClean="0"/>
              <a:t>today</a:t>
            </a:r>
            <a:r>
              <a:rPr lang="hr-HR" b="1" i="1" dirty="0" smtClean="0"/>
              <a:t> </a:t>
            </a:r>
            <a:r>
              <a:rPr lang="en-US" b="1" i="1" dirty="0" smtClean="0"/>
              <a:t>while </a:t>
            </a:r>
            <a:r>
              <a:rPr lang="en-US" b="1" i="1" dirty="0"/>
              <a:t>they were </a:t>
            </a:r>
            <a:r>
              <a:rPr lang="hr-HR" b="1" i="1" dirty="0" err="1" smtClean="0"/>
              <a:t>working</a:t>
            </a:r>
            <a:r>
              <a:rPr lang="en-US" b="1" i="1" dirty="0" smtClean="0"/>
              <a:t>. </a:t>
            </a:r>
            <a:r>
              <a:rPr lang="en-US" b="1" i="1" dirty="0"/>
              <a:t>For several years these people </a:t>
            </a:r>
            <a:r>
              <a:rPr lang="en-US" b="1" i="1" dirty="0" smtClean="0"/>
              <a:t>– </a:t>
            </a:r>
            <a:r>
              <a:rPr lang="hr-HR" b="1" i="1" dirty="0" err="1" smtClean="0"/>
              <a:t>who</a:t>
            </a:r>
            <a:r>
              <a:rPr lang="hr-HR" b="1" i="1" dirty="0" smtClean="0"/>
              <a:t> are </a:t>
            </a:r>
            <a:r>
              <a:rPr lang="hr-HR" b="1" i="1" dirty="0" err="1" smtClean="0"/>
              <a:t>working</a:t>
            </a:r>
            <a:r>
              <a:rPr lang="hr-HR" b="1" i="1" dirty="0" smtClean="0"/>
              <a:t> </a:t>
            </a:r>
            <a:r>
              <a:rPr lang="hr-HR" b="1" i="1" dirty="0" err="1" smtClean="0"/>
              <a:t>now</a:t>
            </a:r>
            <a:r>
              <a:rPr lang="hr-HR" b="1" i="1" dirty="0" smtClean="0"/>
              <a:t> - </a:t>
            </a:r>
            <a:r>
              <a:rPr lang="en-US" b="1" i="1" dirty="0" smtClean="0"/>
              <a:t>will </a:t>
            </a:r>
            <a:r>
              <a:rPr lang="en-US" b="1" i="1" dirty="0"/>
              <a:t>come in our position and will be retired. The message is for them </a:t>
            </a:r>
            <a:r>
              <a:rPr lang="en-US" b="1" i="1" dirty="0" smtClean="0"/>
              <a:t>– </a:t>
            </a:r>
            <a:r>
              <a:rPr lang="hr-HR" b="1" i="1" dirty="0" err="1" smtClean="0"/>
              <a:t>not</a:t>
            </a:r>
            <a:r>
              <a:rPr lang="hr-HR" b="1" i="1" dirty="0" smtClean="0"/>
              <a:t> </a:t>
            </a:r>
            <a:r>
              <a:rPr lang="en-US" b="1" i="1" dirty="0" smtClean="0"/>
              <a:t>to </a:t>
            </a:r>
            <a:r>
              <a:rPr lang="en-US" b="1" i="1" dirty="0"/>
              <a:t>forget </a:t>
            </a:r>
            <a:r>
              <a:rPr lang="en-US" b="1" i="1" dirty="0" smtClean="0"/>
              <a:t>– </a:t>
            </a:r>
            <a:r>
              <a:rPr lang="hr-HR" b="1" i="1" dirty="0" smtClean="0"/>
              <a:t>time is </a:t>
            </a:r>
            <a:r>
              <a:rPr lang="en-US" b="1" i="1" dirty="0" smtClean="0"/>
              <a:t>fleeting</a:t>
            </a:r>
            <a:r>
              <a:rPr lang="en-US" b="1" i="1" dirty="0"/>
              <a:t>, and you'll come to ours. </a:t>
            </a:r>
            <a:r>
              <a:rPr lang="en-US" b="1" i="1" dirty="0" smtClean="0"/>
              <a:t>We</a:t>
            </a:r>
            <a:r>
              <a:rPr lang="hr-HR" b="1" i="1" dirty="0" smtClean="0"/>
              <a:t> all</a:t>
            </a:r>
            <a:r>
              <a:rPr lang="en-US" b="1" i="1" dirty="0" smtClean="0"/>
              <a:t> together</a:t>
            </a:r>
            <a:r>
              <a:rPr lang="hr-HR" b="1" i="1" dirty="0" smtClean="0"/>
              <a:t> </a:t>
            </a:r>
            <a:r>
              <a:rPr lang="en-US" b="1" i="1" dirty="0" smtClean="0"/>
              <a:t>must </a:t>
            </a:r>
            <a:r>
              <a:rPr lang="en-US" b="1" i="1" dirty="0"/>
              <a:t>be sensitive to that </a:t>
            </a:r>
            <a:r>
              <a:rPr lang="en-US" b="1" i="1" dirty="0" smtClean="0"/>
              <a:t>category</a:t>
            </a:r>
            <a:r>
              <a:rPr lang="hr-HR" b="1" i="1" dirty="0" smtClean="0"/>
              <a:t>; </a:t>
            </a:r>
            <a:r>
              <a:rPr lang="en-US" b="1" i="1" dirty="0" smtClean="0"/>
              <a:t>because </a:t>
            </a:r>
            <a:r>
              <a:rPr lang="en-US" b="1" i="1" dirty="0"/>
              <a:t>it primarily deserves a kind word - we need to listen to seniors well. True, they can no longer run 100 </a:t>
            </a:r>
            <a:r>
              <a:rPr lang="en-US" b="1" i="1" dirty="0" smtClean="0"/>
              <a:t>meters</a:t>
            </a:r>
            <a:r>
              <a:rPr lang="hr-HR" b="1" i="1" dirty="0" smtClean="0"/>
              <a:t> </a:t>
            </a:r>
            <a:r>
              <a:rPr lang="en-US" b="1" i="1" dirty="0" smtClean="0"/>
              <a:t>with </a:t>
            </a:r>
            <a:r>
              <a:rPr lang="en-US" b="1" i="1" dirty="0"/>
              <a:t>us </a:t>
            </a:r>
            <a:r>
              <a:rPr lang="en-US" b="1" i="1" dirty="0" smtClean="0"/>
              <a:t>to, </a:t>
            </a:r>
            <a:r>
              <a:rPr lang="en-US" b="1" i="1" dirty="0"/>
              <a:t>can not lift the load, </a:t>
            </a:r>
            <a:r>
              <a:rPr lang="en-US" b="1" i="1" dirty="0" smtClean="0"/>
              <a:t>but</a:t>
            </a:r>
            <a:r>
              <a:rPr lang="hr-HR" b="1" i="1" dirty="0" smtClean="0"/>
              <a:t> </a:t>
            </a:r>
            <a:r>
              <a:rPr lang="hr-HR" b="1" i="1" dirty="0" err="1" smtClean="0"/>
              <a:t>they</a:t>
            </a:r>
            <a:r>
              <a:rPr lang="hr-HR" b="1" i="1" dirty="0" smtClean="0"/>
              <a:t> </a:t>
            </a:r>
            <a:r>
              <a:rPr lang="hr-HR" b="1" i="1" dirty="0"/>
              <a:t> </a:t>
            </a:r>
            <a:r>
              <a:rPr lang="en-US" b="1" i="1" dirty="0" smtClean="0"/>
              <a:t>can </a:t>
            </a:r>
            <a:r>
              <a:rPr lang="en-US" b="1" i="1" dirty="0"/>
              <a:t>give us his vast knowledge and rich </a:t>
            </a:r>
            <a:r>
              <a:rPr lang="en-US" b="1" i="1" dirty="0" smtClean="0"/>
              <a:t>experience</a:t>
            </a:r>
            <a:r>
              <a:rPr lang="hr-HR" b="1" i="1" dirty="0" smtClean="0"/>
              <a:t> </a:t>
            </a:r>
            <a:r>
              <a:rPr lang="hr-HR" b="1" i="1" dirty="0" err="1" smtClean="0"/>
              <a:t>so</a:t>
            </a:r>
            <a:r>
              <a:rPr lang="en-US" b="1" i="1" dirty="0" smtClean="0"/>
              <a:t> </a:t>
            </a:r>
            <a:r>
              <a:rPr lang="en-US" b="1" i="1" dirty="0"/>
              <a:t>that we can more easily overcome the present distress. </a:t>
            </a:r>
            <a:r>
              <a:rPr lang="en-US" dirty="0" smtClean="0"/>
              <a:t>„</a:t>
            </a:r>
            <a:endParaRPr lang="hr-HR" dirty="0" smtClean="0"/>
          </a:p>
          <a:p>
            <a:pPr algn="ctr"/>
            <a:r>
              <a:rPr lang="en-US" dirty="0" smtClean="0"/>
              <a:t>Croatian </a:t>
            </a:r>
            <a:r>
              <a:rPr lang="en-US" dirty="0"/>
              <a:t>pensioners sheet, February 2014th</a:t>
            </a:r>
            <a:endParaRPr lang="hr-H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33" t="26724" r="38734" b="6250"/>
          <a:stretch/>
        </p:blipFill>
        <p:spPr bwMode="auto">
          <a:xfrm>
            <a:off x="3995936" y="791847"/>
            <a:ext cx="5148064" cy="378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orizontal Scroll 1"/>
          <p:cNvSpPr/>
          <p:nvPr/>
        </p:nvSpPr>
        <p:spPr>
          <a:xfrm>
            <a:off x="4211960" y="4941168"/>
            <a:ext cx="4752528" cy="771466"/>
          </a:xfrm>
          <a:prstGeom prst="horizontalScroll">
            <a:avLst/>
          </a:prstGeom>
          <a:solidFill>
            <a:schemeClr val="accent5">
              <a:lumMod val="60000"/>
              <a:lumOff val="40000"/>
              <a:alpha val="46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400" i="1" dirty="0" smtClean="0">
                <a:solidFill>
                  <a:schemeClr val="bg1"/>
                </a:solidFill>
              </a:rPr>
              <a:t>Sorry, somebody should told you...</a:t>
            </a:r>
            <a:endParaRPr lang="hr-HR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5485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420888"/>
            <a:ext cx="7977209" cy="3024336"/>
          </a:xfrm>
        </p:spPr>
        <p:txBody>
          <a:bodyPr>
            <a:normAutofit/>
          </a:bodyPr>
          <a:lstStyle/>
          <a:p>
            <a:pPr algn="ctr">
              <a:lnSpc>
                <a:spcPct val="160000"/>
              </a:lnSpc>
            </a:pPr>
            <a:r>
              <a:rPr lang="hr-HR" sz="4800" b="1" dirty="0" smtClean="0">
                <a:solidFill>
                  <a:schemeClr val="tx1"/>
                </a:solidFill>
              </a:rPr>
              <a:t>THANK YOU FOR YOUR ATTENTION !</a:t>
            </a:r>
          </a:p>
          <a:p>
            <a:pPr>
              <a:buNone/>
            </a:pPr>
            <a:endParaRPr lang="hr-H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vuing.com/wp-content/uploads/2014/05/human-body-beauty-old-people-photography-black-and-white-pictures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SOCIAL PERCEPTIONS OF AGED BODY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016" y="908721"/>
            <a:ext cx="4427984" cy="4968552"/>
          </a:xfrm>
        </p:spPr>
        <p:txBody>
          <a:bodyPr>
            <a:normAutofit/>
          </a:bodyPr>
          <a:lstStyle/>
          <a:p>
            <a:endParaRPr lang="hr-HR" sz="4400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hr-HR" sz="4400" dirty="0" err="1" smtClean="0">
                <a:solidFill>
                  <a:schemeClr val="bg1"/>
                </a:solidFill>
              </a:rPr>
              <a:t>Antiquity</a:t>
            </a:r>
            <a:endParaRPr lang="hr-HR" sz="44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hr-HR" sz="4400" dirty="0" err="1" smtClean="0">
                <a:solidFill>
                  <a:schemeClr val="bg1"/>
                </a:solidFill>
              </a:rPr>
              <a:t>Modernity</a:t>
            </a:r>
            <a:endParaRPr lang="hr-HR" sz="44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hr-HR" sz="4400" dirty="0" err="1" smtClean="0">
                <a:solidFill>
                  <a:schemeClr val="bg1"/>
                </a:solidFill>
              </a:rPr>
              <a:t>Postmodernity</a:t>
            </a:r>
            <a:endParaRPr lang="hr-HR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boredpanda.com/blog/wp-content/uploads/2014/05/aged-human-body-100-years-old-centenarians-anastasia-pottinger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6309319"/>
          </a:xfrm>
        </p:spPr>
        <p:txBody>
          <a:bodyPr>
            <a:noAutofit/>
          </a:bodyPr>
          <a:lstStyle/>
          <a:p>
            <a:pPr algn="ctr"/>
            <a:r>
              <a:rPr lang="hr-HR" sz="5400" b="1" dirty="0">
                <a:solidFill>
                  <a:srgbClr val="C00000"/>
                </a:solidFill>
              </a:rPr>
              <a:t>L</a:t>
            </a:r>
            <a:r>
              <a:rPr lang="hr-HR" sz="5400" b="1" dirty="0" smtClean="0">
                <a:solidFill>
                  <a:srgbClr val="C00000"/>
                </a:solidFill>
              </a:rPr>
              <a:t>ate </a:t>
            </a:r>
            <a:r>
              <a:rPr lang="hr-HR" sz="5400" b="1" dirty="0" err="1" smtClean="0">
                <a:solidFill>
                  <a:srgbClr val="C00000"/>
                </a:solidFill>
              </a:rPr>
              <a:t>capitalism</a:t>
            </a:r>
            <a:endParaRPr lang="hr-HR" sz="5400" b="1" dirty="0" smtClean="0">
              <a:solidFill>
                <a:srgbClr val="C00000"/>
              </a:solidFill>
            </a:endParaRPr>
          </a:p>
          <a:p>
            <a:pPr algn="ctr"/>
            <a:r>
              <a:rPr lang="hr-HR" sz="5400" b="1" dirty="0" err="1" smtClean="0"/>
              <a:t>Consumerist</a:t>
            </a:r>
            <a:r>
              <a:rPr lang="hr-HR" sz="5400" b="1" dirty="0" smtClean="0"/>
              <a:t> </a:t>
            </a:r>
            <a:r>
              <a:rPr lang="hr-HR" sz="5400" b="1" dirty="0" err="1" smtClean="0"/>
              <a:t>culture</a:t>
            </a:r>
            <a:endParaRPr lang="hr-HR" sz="5400" b="1" dirty="0" smtClean="0"/>
          </a:p>
          <a:p>
            <a:pPr algn="ctr"/>
            <a:endParaRPr lang="hr-HR" sz="4800" b="1" dirty="0" smtClean="0">
              <a:solidFill>
                <a:srgbClr val="003399"/>
              </a:solidFill>
            </a:endParaRPr>
          </a:p>
          <a:p>
            <a:pPr algn="ctr"/>
            <a:r>
              <a:rPr lang="hr-HR" sz="4800" b="1" dirty="0" err="1" smtClean="0"/>
              <a:t>Body</a:t>
            </a:r>
            <a:r>
              <a:rPr lang="hr-HR" sz="4800" b="1" dirty="0" smtClean="0"/>
              <a:t> as a </a:t>
            </a:r>
            <a:r>
              <a:rPr lang="hr-HR" sz="4800" b="1" dirty="0" err="1" smtClean="0"/>
              <a:t>machine</a:t>
            </a:r>
            <a:endParaRPr lang="hr-HR" sz="4800" b="1" dirty="0" smtClean="0"/>
          </a:p>
          <a:p>
            <a:pPr algn="ctr"/>
            <a:r>
              <a:rPr lang="hr-HR" sz="4800" b="1" dirty="0" err="1" smtClean="0"/>
              <a:t>Body</a:t>
            </a:r>
            <a:r>
              <a:rPr lang="hr-HR" sz="4800" b="1" dirty="0" smtClean="0"/>
              <a:t> </a:t>
            </a:r>
            <a:r>
              <a:rPr lang="hr-HR" sz="4800" b="1" dirty="0" err="1" smtClean="0"/>
              <a:t>maintenance</a:t>
            </a:r>
            <a:r>
              <a:rPr lang="hr-HR" sz="4800" b="1" dirty="0" smtClean="0"/>
              <a:t> </a:t>
            </a:r>
          </a:p>
          <a:p>
            <a:pPr algn="ctr"/>
            <a:r>
              <a:rPr lang="hr-HR" sz="4800" b="1" dirty="0" err="1" smtClean="0"/>
              <a:t>Social</a:t>
            </a:r>
            <a:r>
              <a:rPr lang="hr-HR" sz="4800" b="1" dirty="0" smtClean="0"/>
              <a:t> </a:t>
            </a:r>
            <a:r>
              <a:rPr lang="hr-HR" sz="4800" b="1" dirty="0" err="1" smtClean="0"/>
              <a:t>regulation</a:t>
            </a:r>
            <a:endParaRPr lang="hr-HR" sz="4800" b="1" dirty="0" smtClean="0"/>
          </a:p>
          <a:p>
            <a:pPr algn="ctr"/>
            <a:r>
              <a:rPr lang="hr-HR" sz="4800" b="1" dirty="0" smtClean="0"/>
              <a:t>Age (</a:t>
            </a:r>
            <a:r>
              <a:rPr lang="hr-HR" sz="4800" b="1" dirty="0" err="1" smtClean="0"/>
              <a:t>in</a:t>
            </a:r>
            <a:r>
              <a:rPr lang="hr-HR" sz="4800" b="1" dirty="0" smtClean="0"/>
              <a:t>)</a:t>
            </a:r>
            <a:r>
              <a:rPr lang="hr-HR" sz="4800" b="1" dirty="0" err="1" smtClean="0"/>
              <a:t>visibility</a:t>
            </a:r>
            <a:endParaRPr lang="hr-HR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arshanunleymd.files.wordpress.com/2011/07/istock_000008777932medium-young-vs-old-ha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3"/>
            <a:ext cx="9144000" cy="60212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hr-HR" b="1" dirty="0" smtClean="0">
                <a:solidFill>
                  <a:srgbClr val="C00000"/>
                </a:solidFill>
              </a:rPr>
              <a:t>YOUNG</a:t>
            </a:r>
            <a:r>
              <a:rPr lang="hr-HR" b="1" dirty="0" smtClean="0"/>
              <a:t> </a:t>
            </a:r>
            <a:r>
              <a:rPr lang="hr-H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hr-HR" b="1" dirty="0" smtClean="0"/>
              <a:t> </a:t>
            </a:r>
            <a:r>
              <a:rPr lang="hr-HR" b="1" dirty="0" smtClean="0">
                <a:solidFill>
                  <a:schemeClr val="bg1"/>
                </a:solidFill>
              </a:rPr>
              <a:t>OLD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0" y="1556792"/>
            <a:ext cx="3312368" cy="48965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hr-HR" sz="3600" b="1" dirty="0" err="1" smtClean="0">
                <a:solidFill>
                  <a:schemeClr val="bg1"/>
                </a:solidFill>
              </a:rPr>
              <a:t>Media</a:t>
            </a:r>
            <a:endParaRPr lang="hr-HR" sz="3600" b="1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hr-HR" sz="3600" b="1" dirty="0" smtClean="0">
                <a:solidFill>
                  <a:srgbClr val="C00000"/>
                </a:solidFill>
              </a:rPr>
              <a:t>   </a:t>
            </a:r>
            <a:r>
              <a:rPr lang="hr-HR" sz="3600" b="1" dirty="0" err="1" smtClean="0">
                <a:solidFill>
                  <a:srgbClr val="C00000"/>
                </a:solidFill>
              </a:rPr>
              <a:t>Idea</a:t>
            </a:r>
            <a:r>
              <a:rPr lang="hr-HR" sz="3600" b="1" dirty="0" smtClean="0">
                <a:solidFill>
                  <a:srgbClr val="C00000"/>
                </a:solidFill>
              </a:rPr>
              <a:t>(l) </a:t>
            </a:r>
            <a:r>
              <a:rPr lang="hr-HR" sz="3600" b="1" dirty="0" err="1">
                <a:solidFill>
                  <a:srgbClr val="C00000"/>
                </a:solidFill>
              </a:rPr>
              <a:t>of</a:t>
            </a:r>
            <a:r>
              <a:rPr lang="hr-HR" sz="3600" b="1" dirty="0">
                <a:solidFill>
                  <a:srgbClr val="C00000"/>
                </a:solidFill>
              </a:rPr>
              <a:t> </a:t>
            </a:r>
            <a:r>
              <a:rPr lang="hr-HR" sz="3600" b="1" dirty="0" err="1" smtClean="0">
                <a:solidFill>
                  <a:srgbClr val="C00000"/>
                </a:solidFill>
              </a:rPr>
              <a:t>youth</a:t>
            </a:r>
            <a:endParaRPr lang="hr-HR" sz="3600" b="1" dirty="0">
              <a:solidFill>
                <a:srgbClr val="C00000"/>
              </a:solidFill>
            </a:endParaRPr>
          </a:p>
          <a:p>
            <a:pPr algn="ctr"/>
            <a:r>
              <a:rPr lang="hr-HR" sz="3600" b="1" dirty="0" err="1" smtClean="0">
                <a:solidFill>
                  <a:schemeClr val="bg1"/>
                </a:solidFill>
              </a:rPr>
              <a:t>Potential</a:t>
            </a:r>
            <a:r>
              <a:rPr lang="hr-HR" sz="3600" b="1" dirty="0" smtClean="0">
                <a:solidFill>
                  <a:schemeClr val="bg1"/>
                </a:solidFill>
              </a:rPr>
              <a:t> old-age </a:t>
            </a:r>
            <a:r>
              <a:rPr lang="hr-HR" sz="3600" b="1" dirty="0" err="1" smtClean="0">
                <a:solidFill>
                  <a:schemeClr val="bg1"/>
                </a:solidFill>
              </a:rPr>
              <a:t>consumers</a:t>
            </a:r>
            <a:endParaRPr lang="hr-HR" sz="3600" b="1" dirty="0" smtClean="0">
              <a:solidFill>
                <a:schemeClr val="bg1"/>
              </a:solidFill>
            </a:endParaRPr>
          </a:p>
          <a:p>
            <a:pPr algn="ctr"/>
            <a:r>
              <a:rPr lang="hr-HR" sz="3600" b="1" dirty="0" err="1" smtClean="0">
                <a:solidFill>
                  <a:srgbClr val="C00000"/>
                </a:solidFill>
              </a:rPr>
              <a:t>Dichotomy</a:t>
            </a:r>
            <a:endParaRPr lang="hr-HR" sz="3600" b="1" dirty="0" smtClean="0">
              <a:solidFill>
                <a:srgbClr val="C00000"/>
              </a:solidFill>
            </a:endParaRPr>
          </a:p>
          <a:p>
            <a:pPr algn="ctr"/>
            <a:r>
              <a:rPr lang="hr-HR" sz="3600" b="1" dirty="0" err="1">
                <a:solidFill>
                  <a:schemeClr val="bg1"/>
                </a:solidFill>
              </a:rPr>
              <a:t>S</a:t>
            </a:r>
            <a:r>
              <a:rPr lang="hr-HR" sz="3600" b="1" dirty="0" err="1" smtClean="0">
                <a:solidFill>
                  <a:schemeClr val="bg1"/>
                </a:solidFill>
              </a:rPr>
              <a:t>ocial</a:t>
            </a:r>
            <a:r>
              <a:rPr lang="hr-HR" sz="3600" b="1" dirty="0" smtClean="0">
                <a:solidFill>
                  <a:schemeClr val="bg1"/>
                </a:solidFill>
              </a:rPr>
              <a:t> </a:t>
            </a:r>
          </a:p>
          <a:p>
            <a:pPr algn="ctr">
              <a:buNone/>
            </a:pPr>
            <a:r>
              <a:rPr lang="hr-HR" sz="3600" b="1" dirty="0" smtClean="0">
                <a:solidFill>
                  <a:schemeClr val="bg1"/>
                </a:solidFill>
              </a:rPr>
              <a:t>   </a:t>
            </a:r>
            <a:r>
              <a:rPr lang="hr-HR" sz="3600" b="1" dirty="0" err="1" smtClean="0">
                <a:solidFill>
                  <a:schemeClr val="bg1"/>
                </a:solidFill>
              </a:rPr>
              <a:t>perceptions</a:t>
            </a:r>
            <a:endParaRPr lang="hr-HR" sz="3600" b="1" dirty="0" smtClean="0">
              <a:solidFill>
                <a:schemeClr val="bg1"/>
              </a:solidFill>
            </a:endParaRPr>
          </a:p>
          <a:p>
            <a:pPr algn="ctr"/>
            <a:r>
              <a:rPr lang="hr-HR" sz="3600" b="1" dirty="0" err="1" smtClean="0">
                <a:solidFill>
                  <a:schemeClr val="bg1"/>
                </a:solidFill>
              </a:rPr>
              <a:t>through</a:t>
            </a:r>
            <a:r>
              <a:rPr lang="hr-HR" sz="3600" b="1" dirty="0" smtClean="0">
                <a:solidFill>
                  <a:schemeClr val="bg1"/>
                </a:solidFill>
              </a:rPr>
              <a:t> </a:t>
            </a:r>
            <a:r>
              <a:rPr lang="hr-HR" sz="3600" b="1" dirty="0" err="1" smtClean="0">
                <a:solidFill>
                  <a:schemeClr val="bg1"/>
                </a:solidFill>
              </a:rPr>
              <a:t>media</a:t>
            </a:r>
            <a:r>
              <a:rPr lang="hr-HR" sz="3600" b="1" dirty="0" smtClean="0">
                <a:solidFill>
                  <a:schemeClr val="bg1"/>
                </a:solidFill>
              </a:rPr>
              <a:t> </a:t>
            </a:r>
            <a:r>
              <a:rPr lang="hr-HR" sz="3600" b="1" dirty="0" err="1" smtClean="0">
                <a:solidFill>
                  <a:schemeClr val="bg1"/>
                </a:solidFill>
              </a:rPr>
              <a:t>pictures</a:t>
            </a:r>
            <a:endParaRPr lang="hr-HR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http://www.teen385.com/frontend/images/uploads/022010/38764-vip.jpg"/>
          <p:cNvPicPr>
            <a:picLocks noChangeAspect="1" noChangeArrowheads="1"/>
          </p:cNvPicPr>
          <p:nvPr/>
        </p:nvPicPr>
        <p:blipFill>
          <a:blip r:embed="rId2" cstate="print"/>
          <a:srcRect r="75946" b="39033"/>
          <a:stretch>
            <a:fillRect/>
          </a:stretch>
        </p:blipFill>
        <p:spPr bwMode="auto">
          <a:xfrm>
            <a:off x="0" y="0"/>
            <a:ext cx="2160240" cy="105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0"/>
            <a:ext cx="7884368" cy="1268760"/>
          </a:xfrm>
        </p:spPr>
        <p:txBody>
          <a:bodyPr/>
          <a:lstStyle/>
          <a:p>
            <a:r>
              <a:rPr lang="hr-HR" b="1" dirty="0" smtClean="0">
                <a:solidFill>
                  <a:srgbClr val="800000"/>
                </a:solidFill>
              </a:rPr>
              <a:t>VIP COMMERCIAL</a:t>
            </a:r>
            <a:endParaRPr lang="hr-HR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9458" name="Picture 2" descr="http://sc3.vip.hr/documents/10307706/10379016/landing_fotke.jpg/60a57993-4254-4d5f-8a48-b8fc2f1153bd?t=14048113330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799"/>
            <a:ext cx="9144000" cy="5791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lvl="0" algn="ctr"/>
            <a:r>
              <a:rPr lang="hr-HR" b="1" dirty="0" smtClean="0"/>
              <a:t>I KNOW WHY WE ANNOY </a:t>
            </a:r>
            <a:r>
              <a:rPr lang="hr-HR" b="1" dirty="0" err="1" smtClean="0"/>
              <a:t>YOU..</a:t>
            </a:r>
            <a:r>
              <a:rPr lang="hr-HR" b="1" dirty="0" smtClean="0"/>
              <a:t>. BECAUSE WE ARE YOUNG AND YOU ARE NOT! SORRY, BUT SOMEONE SHOULD HAVE TOLD YOU THAT.</a:t>
            </a:r>
          </a:p>
          <a:p>
            <a:pPr lvl="0" algn="ctr"/>
            <a:r>
              <a:rPr lang="hr-HR" sz="2800" b="1" dirty="0" err="1" smtClean="0">
                <a:solidFill>
                  <a:srgbClr val="800000"/>
                </a:solidFill>
              </a:rPr>
              <a:t>We</a:t>
            </a:r>
            <a:r>
              <a:rPr lang="hr-HR" sz="2800" b="1" dirty="0" smtClean="0">
                <a:solidFill>
                  <a:srgbClr val="800000"/>
                </a:solidFill>
              </a:rPr>
              <a:t> </a:t>
            </a:r>
            <a:r>
              <a:rPr lang="hr-HR" sz="2800" b="1" dirty="0" smtClean="0">
                <a:solidFill>
                  <a:srgbClr val="800000"/>
                </a:solidFill>
              </a:rPr>
              <a:t>don't </a:t>
            </a:r>
            <a:r>
              <a:rPr lang="hr-HR" sz="2800" b="1" dirty="0" err="1">
                <a:solidFill>
                  <a:srgbClr val="800000"/>
                </a:solidFill>
              </a:rPr>
              <a:t>have</a:t>
            </a:r>
            <a:r>
              <a:rPr lang="hr-HR" sz="2800" b="1" dirty="0">
                <a:solidFill>
                  <a:srgbClr val="800000"/>
                </a:solidFill>
              </a:rPr>
              <a:t> a plan, like </a:t>
            </a:r>
            <a:r>
              <a:rPr lang="hr-HR" sz="2800" b="1" dirty="0" err="1">
                <a:solidFill>
                  <a:srgbClr val="800000"/>
                </a:solidFill>
              </a:rPr>
              <a:t>you</a:t>
            </a:r>
            <a:r>
              <a:rPr lang="hr-HR" sz="2800" b="1" dirty="0">
                <a:solidFill>
                  <a:srgbClr val="800000"/>
                </a:solidFill>
              </a:rPr>
              <a:t> had one</a:t>
            </a:r>
            <a:r>
              <a:rPr lang="hr-HR" sz="2800" b="1" dirty="0" smtClean="0">
                <a:solidFill>
                  <a:srgbClr val="800000"/>
                </a:solidFill>
              </a:rPr>
              <a:t>?</a:t>
            </a:r>
            <a:endParaRPr lang="hr-HR" sz="2800" b="1" dirty="0">
              <a:solidFill>
                <a:srgbClr val="800000"/>
              </a:solidFill>
            </a:endParaRPr>
          </a:p>
          <a:p>
            <a:pPr lvl="0" algn="ctr"/>
            <a:r>
              <a:rPr lang="hr-HR" sz="2800" b="1" dirty="0"/>
              <a:t> </a:t>
            </a:r>
            <a:r>
              <a:rPr lang="hr-HR" sz="2800" b="1" dirty="0" err="1"/>
              <a:t>We</a:t>
            </a:r>
            <a:r>
              <a:rPr lang="hr-HR" sz="2800" b="1" dirty="0"/>
              <a:t> are </a:t>
            </a:r>
            <a:r>
              <a:rPr lang="hr-HR" sz="2800" b="1" dirty="0" err="1"/>
              <a:t>lazy</a:t>
            </a:r>
            <a:r>
              <a:rPr lang="hr-HR" sz="2800" b="1" dirty="0"/>
              <a:t> </a:t>
            </a:r>
            <a:r>
              <a:rPr lang="hr-HR" sz="2800" b="1" dirty="0" err="1"/>
              <a:t>and</a:t>
            </a:r>
            <a:r>
              <a:rPr lang="hr-HR" sz="2800" b="1" dirty="0"/>
              <a:t> </a:t>
            </a:r>
            <a:r>
              <a:rPr lang="hr-HR" sz="2800" b="1" dirty="0" err="1"/>
              <a:t>awful</a:t>
            </a:r>
            <a:r>
              <a:rPr lang="hr-HR" sz="2800" b="1" dirty="0"/>
              <a:t>.</a:t>
            </a:r>
          </a:p>
          <a:p>
            <a:pPr lvl="0" algn="ctr"/>
            <a:r>
              <a:rPr lang="hr-HR" sz="2800" b="1" dirty="0" err="1">
                <a:solidFill>
                  <a:srgbClr val="800000"/>
                </a:solidFill>
              </a:rPr>
              <a:t>They</a:t>
            </a:r>
            <a:r>
              <a:rPr lang="hr-HR" sz="2800" b="1" dirty="0">
                <a:solidFill>
                  <a:srgbClr val="800000"/>
                </a:solidFill>
              </a:rPr>
              <a:t> </a:t>
            </a:r>
            <a:r>
              <a:rPr lang="hr-HR" sz="2800" b="1" dirty="0" err="1">
                <a:solidFill>
                  <a:srgbClr val="800000"/>
                </a:solidFill>
              </a:rPr>
              <a:t>say</a:t>
            </a:r>
            <a:r>
              <a:rPr lang="hr-HR" sz="2800" b="1" dirty="0">
                <a:solidFill>
                  <a:srgbClr val="800000"/>
                </a:solidFill>
              </a:rPr>
              <a:t> </a:t>
            </a:r>
            <a:r>
              <a:rPr lang="hr-HR" sz="2800" b="1" dirty="0" err="1">
                <a:solidFill>
                  <a:srgbClr val="800000"/>
                </a:solidFill>
              </a:rPr>
              <a:t>that</a:t>
            </a:r>
            <a:r>
              <a:rPr lang="hr-HR" sz="2800" b="1" dirty="0">
                <a:solidFill>
                  <a:srgbClr val="800000"/>
                </a:solidFill>
              </a:rPr>
              <a:t> </a:t>
            </a:r>
            <a:r>
              <a:rPr lang="hr-HR" sz="2800" b="1" dirty="0" err="1">
                <a:solidFill>
                  <a:srgbClr val="800000"/>
                </a:solidFill>
              </a:rPr>
              <a:t>we</a:t>
            </a:r>
            <a:r>
              <a:rPr lang="hr-HR" sz="2800" b="1" dirty="0">
                <a:solidFill>
                  <a:srgbClr val="800000"/>
                </a:solidFill>
              </a:rPr>
              <a:t> </a:t>
            </a:r>
            <a:r>
              <a:rPr lang="hr-HR" sz="2800" b="1" dirty="0" err="1">
                <a:solidFill>
                  <a:srgbClr val="800000"/>
                </a:solidFill>
              </a:rPr>
              <a:t>will</a:t>
            </a:r>
            <a:r>
              <a:rPr lang="hr-HR" sz="2800" b="1" dirty="0">
                <a:solidFill>
                  <a:srgbClr val="800000"/>
                </a:solidFill>
              </a:rPr>
              <a:t> </a:t>
            </a:r>
            <a:r>
              <a:rPr lang="hr-HR" sz="2800" b="1" dirty="0" err="1">
                <a:solidFill>
                  <a:srgbClr val="800000"/>
                </a:solidFill>
              </a:rPr>
              <a:t>ruin</a:t>
            </a:r>
            <a:r>
              <a:rPr lang="hr-HR" sz="2800" b="1" dirty="0">
                <a:solidFill>
                  <a:srgbClr val="800000"/>
                </a:solidFill>
              </a:rPr>
              <a:t> </a:t>
            </a:r>
            <a:r>
              <a:rPr lang="hr-HR" sz="2800" b="1" dirty="0" err="1">
                <a:solidFill>
                  <a:srgbClr val="800000"/>
                </a:solidFill>
              </a:rPr>
              <a:t>the</a:t>
            </a:r>
            <a:r>
              <a:rPr lang="hr-HR" sz="2800" b="1" dirty="0">
                <a:solidFill>
                  <a:srgbClr val="800000"/>
                </a:solidFill>
              </a:rPr>
              <a:t> </a:t>
            </a:r>
            <a:r>
              <a:rPr lang="hr-HR" sz="2800" b="1" dirty="0" err="1">
                <a:solidFill>
                  <a:srgbClr val="800000"/>
                </a:solidFill>
              </a:rPr>
              <a:t>whole</a:t>
            </a:r>
            <a:r>
              <a:rPr lang="hr-HR" sz="2800" b="1" dirty="0">
                <a:solidFill>
                  <a:srgbClr val="800000"/>
                </a:solidFill>
              </a:rPr>
              <a:t> world</a:t>
            </a:r>
            <a:r>
              <a:rPr lang="hr-HR" sz="2800" b="1" dirty="0" smtClean="0">
                <a:solidFill>
                  <a:srgbClr val="800000"/>
                </a:solidFill>
              </a:rPr>
              <a:t>. </a:t>
            </a:r>
            <a:r>
              <a:rPr lang="hr-HR" sz="2800" b="1" dirty="0" err="1" smtClean="0">
                <a:solidFill>
                  <a:srgbClr val="800000"/>
                </a:solidFill>
              </a:rPr>
              <a:t>Whole</a:t>
            </a:r>
            <a:r>
              <a:rPr lang="hr-HR" sz="2800" b="1" dirty="0" smtClean="0">
                <a:solidFill>
                  <a:srgbClr val="800000"/>
                </a:solidFill>
              </a:rPr>
              <a:t> </a:t>
            </a:r>
            <a:r>
              <a:rPr lang="hr-HR" sz="2800" b="1" dirty="0">
                <a:solidFill>
                  <a:srgbClr val="800000"/>
                </a:solidFill>
              </a:rPr>
              <a:t>world.</a:t>
            </a:r>
          </a:p>
          <a:p>
            <a:pPr lvl="0" algn="ctr"/>
            <a:r>
              <a:rPr lang="hr-HR" sz="2800" b="1" dirty="0" err="1"/>
              <a:t>We</a:t>
            </a:r>
            <a:r>
              <a:rPr lang="hr-HR" sz="2800" b="1" dirty="0"/>
              <a:t> </a:t>
            </a:r>
            <a:r>
              <a:rPr lang="hr-HR" sz="2800" b="1" dirty="0" err="1"/>
              <a:t>will</a:t>
            </a:r>
            <a:r>
              <a:rPr lang="hr-HR" sz="2800" b="1" dirty="0"/>
              <a:t> live </a:t>
            </a:r>
            <a:r>
              <a:rPr lang="hr-HR" sz="2800" b="1" dirty="0" err="1"/>
              <a:t>forever</a:t>
            </a:r>
            <a:r>
              <a:rPr lang="hr-HR" sz="2800" b="1" dirty="0"/>
              <a:t> </a:t>
            </a:r>
            <a:r>
              <a:rPr lang="hr-HR" sz="2800" b="1" dirty="0" err="1"/>
              <a:t>with</a:t>
            </a:r>
            <a:r>
              <a:rPr lang="hr-HR" sz="2800" b="1" dirty="0"/>
              <a:t> </a:t>
            </a:r>
            <a:r>
              <a:rPr lang="hr-HR" sz="2800" b="1" dirty="0" err="1"/>
              <a:t>our</a:t>
            </a:r>
            <a:r>
              <a:rPr lang="hr-HR" sz="2800" b="1" dirty="0"/>
              <a:t> </a:t>
            </a:r>
            <a:r>
              <a:rPr lang="hr-HR" sz="2800" b="1" dirty="0" err="1"/>
              <a:t>parents</a:t>
            </a:r>
            <a:r>
              <a:rPr lang="hr-HR" sz="2800" b="1" dirty="0"/>
              <a:t>, </a:t>
            </a:r>
            <a:endParaRPr lang="hr-HR" sz="2800" b="1" dirty="0" smtClean="0"/>
          </a:p>
          <a:p>
            <a:pPr lvl="0" algn="ctr">
              <a:buNone/>
            </a:pPr>
            <a:r>
              <a:rPr lang="hr-HR" sz="2800" b="1" dirty="0" err="1" smtClean="0"/>
              <a:t>and</a:t>
            </a:r>
            <a:r>
              <a:rPr lang="hr-HR" sz="2800" b="1" dirty="0" smtClean="0"/>
              <a:t> </a:t>
            </a:r>
            <a:r>
              <a:rPr lang="hr-HR" sz="2800" b="1" dirty="0" err="1"/>
              <a:t>we</a:t>
            </a:r>
            <a:r>
              <a:rPr lang="hr-HR" sz="2800" b="1" dirty="0"/>
              <a:t> </a:t>
            </a:r>
            <a:r>
              <a:rPr lang="hr-HR" sz="2800" b="1" dirty="0" err="1"/>
              <a:t>will</a:t>
            </a:r>
            <a:r>
              <a:rPr lang="hr-HR" sz="2800" b="1" dirty="0"/>
              <a:t> </a:t>
            </a:r>
            <a:r>
              <a:rPr lang="hr-HR" sz="2800" b="1" dirty="0" err="1"/>
              <a:t>never</a:t>
            </a:r>
            <a:r>
              <a:rPr lang="hr-HR" sz="2800" b="1" dirty="0"/>
              <a:t> </a:t>
            </a:r>
            <a:r>
              <a:rPr lang="hr-HR" sz="2800" b="1" dirty="0" err="1"/>
              <a:t>grow</a:t>
            </a:r>
            <a:r>
              <a:rPr lang="hr-HR" sz="2800" b="1" dirty="0"/>
              <a:t> </a:t>
            </a:r>
            <a:r>
              <a:rPr lang="hr-HR" sz="2800" b="1" dirty="0" err="1"/>
              <a:t>up</a:t>
            </a:r>
            <a:r>
              <a:rPr lang="hr-HR" sz="2800" b="1" dirty="0"/>
              <a:t>. </a:t>
            </a:r>
          </a:p>
          <a:p>
            <a:pPr lvl="0" algn="ctr"/>
            <a:r>
              <a:rPr lang="hr-HR" sz="2800" b="1" dirty="0" err="1">
                <a:solidFill>
                  <a:srgbClr val="800000"/>
                </a:solidFill>
              </a:rPr>
              <a:t>According</a:t>
            </a:r>
            <a:r>
              <a:rPr lang="hr-HR" sz="2800" b="1" dirty="0">
                <a:solidFill>
                  <a:srgbClr val="800000"/>
                </a:solidFill>
              </a:rPr>
              <a:t> to </a:t>
            </a:r>
            <a:r>
              <a:rPr lang="hr-HR" sz="2800" b="1" dirty="0" err="1">
                <a:solidFill>
                  <a:srgbClr val="800000"/>
                </a:solidFill>
              </a:rPr>
              <a:t>you</a:t>
            </a:r>
            <a:r>
              <a:rPr lang="hr-HR" sz="2800" b="1" dirty="0">
                <a:solidFill>
                  <a:srgbClr val="800000"/>
                </a:solidFill>
              </a:rPr>
              <a:t>, </a:t>
            </a:r>
            <a:r>
              <a:rPr lang="hr-HR" sz="2800" b="1" dirty="0" err="1">
                <a:solidFill>
                  <a:srgbClr val="800000"/>
                </a:solidFill>
              </a:rPr>
              <a:t>we</a:t>
            </a:r>
            <a:r>
              <a:rPr lang="hr-HR" sz="2800" b="1" dirty="0">
                <a:solidFill>
                  <a:srgbClr val="800000"/>
                </a:solidFill>
              </a:rPr>
              <a:t> are all "lame". </a:t>
            </a:r>
            <a:r>
              <a:rPr lang="hr-HR" sz="2800" b="1" dirty="0" err="1">
                <a:solidFill>
                  <a:srgbClr val="800000"/>
                </a:solidFill>
              </a:rPr>
              <a:t>And</a:t>
            </a:r>
            <a:r>
              <a:rPr lang="hr-HR" sz="2800" b="1" dirty="0">
                <a:solidFill>
                  <a:srgbClr val="800000"/>
                </a:solidFill>
              </a:rPr>
              <a:t> </a:t>
            </a:r>
            <a:r>
              <a:rPr lang="hr-HR" sz="2800" b="1" dirty="0" err="1">
                <a:solidFill>
                  <a:srgbClr val="800000"/>
                </a:solidFill>
              </a:rPr>
              <a:t>you</a:t>
            </a:r>
            <a:r>
              <a:rPr lang="hr-HR" sz="2800" b="1" dirty="0">
                <a:solidFill>
                  <a:srgbClr val="800000"/>
                </a:solidFill>
              </a:rPr>
              <a:t> don't </a:t>
            </a:r>
            <a:r>
              <a:rPr lang="hr-HR" sz="2800" b="1" dirty="0" err="1">
                <a:solidFill>
                  <a:srgbClr val="800000"/>
                </a:solidFill>
              </a:rPr>
              <a:t>even</a:t>
            </a:r>
            <a:r>
              <a:rPr lang="hr-HR" sz="2800" b="1" dirty="0">
                <a:solidFill>
                  <a:srgbClr val="800000"/>
                </a:solidFill>
              </a:rPr>
              <a:t> </a:t>
            </a:r>
            <a:r>
              <a:rPr lang="hr-HR" sz="2800" b="1" dirty="0" err="1">
                <a:solidFill>
                  <a:srgbClr val="800000"/>
                </a:solidFill>
              </a:rPr>
              <a:t>know</a:t>
            </a:r>
            <a:r>
              <a:rPr lang="hr-HR" sz="2800" b="1" dirty="0">
                <a:solidFill>
                  <a:srgbClr val="800000"/>
                </a:solidFill>
              </a:rPr>
              <a:t> </a:t>
            </a:r>
            <a:r>
              <a:rPr lang="hr-HR" sz="2800" b="1" dirty="0" err="1">
                <a:solidFill>
                  <a:srgbClr val="800000"/>
                </a:solidFill>
              </a:rPr>
              <a:t>what</a:t>
            </a:r>
            <a:r>
              <a:rPr lang="hr-HR" sz="2800" b="1" dirty="0">
                <a:solidFill>
                  <a:srgbClr val="800000"/>
                </a:solidFill>
              </a:rPr>
              <a:t> lame </a:t>
            </a:r>
            <a:r>
              <a:rPr lang="hr-HR" sz="2800" b="1" dirty="0" err="1">
                <a:solidFill>
                  <a:srgbClr val="800000"/>
                </a:solidFill>
              </a:rPr>
              <a:t>means</a:t>
            </a:r>
            <a:r>
              <a:rPr lang="hr-HR" sz="2800" b="1" dirty="0">
                <a:solidFill>
                  <a:srgbClr val="800000"/>
                </a:solidFill>
              </a:rPr>
              <a:t>.</a:t>
            </a:r>
          </a:p>
          <a:p>
            <a:pPr algn="ctr"/>
            <a:r>
              <a:rPr lang="hr-HR" sz="2800" b="1" dirty="0" err="1"/>
              <a:t>Just</a:t>
            </a:r>
            <a:r>
              <a:rPr lang="hr-HR" sz="2800" b="1" dirty="0"/>
              <a:t> </a:t>
            </a:r>
            <a:r>
              <a:rPr lang="hr-HR" sz="2800" b="1" i="1" dirty="0" err="1"/>
              <a:t>google</a:t>
            </a:r>
            <a:r>
              <a:rPr lang="hr-HR" sz="2800" b="1" dirty="0"/>
              <a:t> </a:t>
            </a:r>
            <a:r>
              <a:rPr lang="hr-HR" sz="2800" b="1" dirty="0" err="1"/>
              <a:t>something</a:t>
            </a:r>
            <a:r>
              <a:rPr lang="hr-HR" sz="2800" b="1" dirty="0"/>
              <a:t> </a:t>
            </a:r>
            <a:r>
              <a:rPr lang="hr-HR" sz="2800" b="1" dirty="0" err="1"/>
              <a:t>already</a:t>
            </a:r>
            <a:r>
              <a:rPr lang="hr-HR" sz="2800" b="1" dirty="0"/>
              <a:t>.</a:t>
            </a:r>
          </a:p>
          <a:p>
            <a:pPr lvl="0" algn="ctr"/>
            <a:r>
              <a:rPr lang="hr-HR" sz="2800" b="1" dirty="0" err="1">
                <a:solidFill>
                  <a:srgbClr val="800000"/>
                </a:solidFill>
              </a:rPr>
              <a:t>We</a:t>
            </a:r>
            <a:r>
              <a:rPr lang="hr-HR" sz="2800" b="1" dirty="0">
                <a:solidFill>
                  <a:srgbClr val="800000"/>
                </a:solidFill>
              </a:rPr>
              <a:t> are </a:t>
            </a:r>
            <a:r>
              <a:rPr lang="hr-HR" sz="2800" b="1" dirty="0" err="1">
                <a:solidFill>
                  <a:srgbClr val="800000"/>
                </a:solidFill>
              </a:rPr>
              <a:t>awful</a:t>
            </a:r>
            <a:r>
              <a:rPr lang="hr-HR" sz="2800" b="1" dirty="0">
                <a:solidFill>
                  <a:srgbClr val="800000"/>
                </a:solidFill>
              </a:rPr>
              <a:t>, </a:t>
            </a:r>
            <a:r>
              <a:rPr lang="hr-HR" sz="2800" b="1" dirty="0" err="1">
                <a:solidFill>
                  <a:srgbClr val="800000"/>
                </a:solidFill>
              </a:rPr>
              <a:t>illiterate</a:t>
            </a:r>
            <a:r>
              <a:rPr lang="hr-HR" sz="2800" b="1" dirty="0">
                <a:solidFill>
                  <a:srgbClr val="800000"/>
                </a:solidFill>
              </a:rPr>
              <a:t> </a:t>
            </a:r>
            <a:r>
              <a:rPr lang="hr-HR" sz="2800" b="1" dirty="0" err="1">
                <a:solidFill>
                  <a:srgbClr val="800000"/>
                </a:solidFill>
              </a:rPr>
              <a:t>and</a:t>
            </a:r>
            <a:r>
              <a:rPr lang="hr-HR" sz="2800" b="1" dirty="0">
                <a:solidFill>
                  <a:srgbClr val="800000"/>
                </a:solidFill>
              </a:rPr>
              <a:t> don't </a:t>
            </a:r>
            <a:r>
              <a:rPr lang="hr-HR" sz="2800" b="1" dirty="0" err="1">
                <a:solidFill>
                  <a:srgbClr val="800000"/>
                </a:solidFill>
              </a:rPr>
              <a:t>stand</a:t>
            </a:r>
            <a:r>
              <a:rPr lang="hr-HR" sz="2800" b="1" dirty="0">
                <a:solidFill>
                  <a:srgbClr val="800000"/>
                </a:solidFill>
              </a:rPr>
              <a:t> </a:t>
            </a:r>
            <a:r>
              <a:rPr lang="hr-HR" sz="2800" b="1" dirty="0" err="1">
                <a:solidFill>
                  <a:srgbClr val="800000"/>
                </a:solidFill>
              </a:rPr>
              <a:t>up</a:t>
            </a:r>
            <a:r>
              <a:rPr lang="hr-HR" sz="2800" b="1" dirty="0">
                <a:solidFill>
                  <a:srgbClr val="800000"/>
                </a:solidFill>
              </a:rPr>
              <a:t> to </a:t>
            </a:r>
            <a:r>
              <a:rPr lang="hr-HR" sz="2800" b="1" dirty="0" err="1">
                <a:solidFill>
                  <a:srgbClr val="800000"/>
                </a:solidFill>
              </a:rPr>
              <a:t>older</a:t>
            </a:r>
            <a:r>
              <a:rPr lang="hr-HR" sz="2800" b="1" dirty="0">
                <a:solidFill>
                  <a:srgbClr val="800000"/>
                </a:solidFill>
              </a:rPr>
              <a:t> </a:t>
            </a:r>
            <a:r>
              <a:rPr lang="hr-HR" sz="2800" b="1" dirty="0" err="1">
                <a:solidFill>
                  <a:srgbClr val="800000"/>
                </a:solidFill>
              </a:rPr>
              <a:t>people</a:t>
            </a:r>
            <a:r>
              <a:rPr lang="hr-HR" sz="2800" b="1" dirty="0">
                <a:solidFill>
                  <a:srgbClr val="800000"/>
                </a:solidFill>
              </a:rPr>
              <a:t>. </a:t>
            </a:r>
            <a:r>
              <a:rPr lang="hr-HR" sz="2800" b="1" dirty="0" err="1">
                <a:solidFill>
                  <a:srgbClr val="800000"/>
                </a:solidFill>
              </a:rPr>
              <a:t>Because</a:t>
            </a:r>
            <a:r>
              <a:rPr lang="hr-HR" sz="2800" b="1" dirty="0">
                <a:solidFill>
                  <a:srgbClr val="800000"/>
                </a:solidFill>
              </a:rPr>
              <a:t> like </a:t>
            </a:r>
            <a:r>
              <a:rPr lang="hr-HR" sz="2800" b="1" dirty="0" err="1">
                <a:solidFill>
                  <a:srgbClr val="800000"/>
                </a:solidFill>
              </a:rPr>
              <a:t>we</a:t>
            </a:r>
            <a:r>
              <a:rPr lang="hr-HR" sz="2800" b="1" dirty="0">
                <a:solidFill>
                  <a:srgbClr val="800000"/>
                </a:solidFill>
              </a:rPr>
              <a:t> </a:t>
            </a:r>
            <a:r>
              <a:rPr lang="hr-HR" sz="2800" b="1" dirty="0" err="1">
                <a:solidFill>
                  <a:srgbClr val="800000"/>
                </a:solidFill>
              </a:rPr>
              <a:t>type</a:t>
            </a:r>
            <a:r>
              <a:rPr lang="hr-HR" sz="2800" b="1" dirty="0">
                <a:solidFill>
                  <a:srgbClr val="800000"/>
                </a:solidFill>
              </a:rPr>
              <a:t> </a:t>
            </a:r>
            <a:r>
              <a:rPr lang="hr-HR" sz="2800" b="1" dirty="0" err="1">
                <a:solidFill>
                  <a:srgbClr val="800000"/>
                </a:solidFill>
              </a:rPr>
              <a:t>too</a:t>
            </a:r>
            <a:r>
              <a:rPr lang="hr-HR" sz="2800" b="1" dirty="0">
                <a:solidFill>
                  <a:srgbClr val="800000"/>
                </a:solidFill>
              </a:rPr>
              <a:t> </a:t>
            </a:r>
            <a:r>
              <a:rPr lang="hr-HR" sz="2800" b="1" dirty="0" err="1">
                <a:solidFill>
                  <a:srgbClr val="800000"/>
                </a:solidFill>
              </a:rPr>
              <a:t>much</a:t>
            </a:r>
            <a:r>
              <a:rPr lang="hr-HR" sz="2800" b="1" dirty="0">
                <a:solidFill>
                  <a:srgbClr val="800000"/>
                </a:solidFill>
              </a:rPr>
              <a:t>.</a:t>
            </a:r>
          </a:p>
          <a:p>
            <a:endParaRPr lang="hr-HR" sz="28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04864"/>
            <a:ext cx="3456384" cy="29379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hr-HR" dirty="0" smtClean="0"/>
              <a:t>Ivanić-Grad (</a:t>
            </a:r>
            <a:r>
              <a:rPr lang="hr-HR" dirty="0" err="1" smtClean="0"/>
              <a:t>John</a:t>
            </a:r>
            <a:r>
              <a:rPr lang="hr-HR" dirty="0" smtClean="0"/>
              <a:t>’s City)</a:t>
            </a:r>
            <a:endParaRPr lang="hr-HR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64904"/>
            <a:ext cx="1647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191" y="4077072"/>
            <a:ext cx="5486400" cy="566738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680321"/>
          </a:xfrm>
        </p:spPr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1792288" y="4077072"/>
            <a:ext cx="5486400" cy="209512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1" dirty="0"/>
              <a:t>4</a:t>
            </a:r>
            <a:r>
              <a:rPr lang="hr-HR" sz="2000" b="1" dirty="0" smtClean="0"/>
              <a:t>0 km </a:t>
            </a:r>
            <a:r>
              <a:rPr lang="en-US" sz="2000" b="1" dirty="0" smtClean="0"/>
              <a:t>south-east from</a:t>
            </a:r>
            <a:r>
              <a:rPr lang="hr-HR" sz="2000" b="1" dirty="0" smtClean="0"/>
              <a:t> Zagreb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1" dirty="0" smtClean="0">
                <a:ea typeface="Times New Roman"/>
              </a:rPr>
              <a:t>173,57 km</a:t>
            </a:r>
            <a:r>
              <a:rPr lang="hr-HR" sz="2000" b="1" baseline="30000" dirty="0" smtClean="0">
                <a:ea typeface="Times New Roman"/>
              </a:rPr>
              <a:t>2</a:t>
            </a:r>
            <a:r>
              <a:rPr lang="hr-HR" sz="2000" b="1" dirty="0" smtClean="0">
                <a:ea typeface="Times New Roman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1" dirty="0" smtClean="0">
                <a:ea typeface="Times New Roman"/>
              </a:rPr>
              <a:t>9 379 inhabitants (</a:t>
            </a:r>
            <a:r>
              <a:rPr lang="hr-HR" sz="2000" b="1" dirty="0" smtClean="0"/>
              <a:t>14.548</a:t>
            </a:r>
            <a:r>
              <a:rPr lang="hr-HR" sz="2000" dirty="0" smtClean="0"/>
              <a:t> </a:t>
            </a:r>
            <a:r>
              <a:rPr lang="hr-HR" sz="2000" b="1" dirty="0" smtClean="0"/>
              <a:t>surroundings</a:t>
            </a:r>
            <a:r>
              <a:rPr lang="hr-HR" sz="2000" dirty="0" smtClean="0"/>
              <a:t>)</a:t>
            </a:r>
            <a:endParaRPr lang="hr-HR" sz="2000" b="1" dirty="0" smtClean="0">
              <a:ea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b="1" dirty="0" smtClean="0"/>
              <a:t>3 196 inhabitants aged 60 and over (34%)</a:t>
            </a:r>
          </a:p>
          <a:p>
            <a:pPr marL="0" indent="0">
              <a:buNone/>
            </a:pPr>
            <a:r>
              <a:rPr lang="hr-HR" sz="2000" b="1" dirty="0" smtClean="0"/>
              <a:t>        (age coefficient 22; Croatia 24,1)</a:t>
            </a:r>
          </a:p>
          <a:p>
            <a:endParaRPr lang="hr-HR" sz="2000" b="1" u="sng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6" y="805524"/>
            <a:ext cx="148328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620688"/>
            <a:ext cx="5976664" cy="328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3905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</TotalTime>
  <Words>521</Words>
  <Application>Microsoft Office PowerPoint</Application>
  <PresentationFormat>On-screen Show (4:3)</PresentationFormat>
  <Paragraphs>82</Paragraphs>
  <Slides>29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Hardcover</vt:lpstr>
      <vt:lpstr>Office Theme</vt:lpstr>
      <vt:lpstr>INTRODUCTION</vt:lpstr>
      <vt:lpstr>  Mid-term conference  Ageing, Anti Ageing &amp; Ageism: Constructions and Politics of     Being Old in Europe       </vt:lpstr>
      <vt:lpstr>SOCIAL PERCEPTIONS OF AGED BODY</vt:lpstr>
      <vt:lpstr>Slide 4</vt:lpstr>
      <vt:lpstr>YOUNG - OLD</vt:lpstr>
      <vt:lpstr>VIP COMMERCIAL</vt:lpstr>
      <vt:lpstr>Slide 7</vt:lpstr>
      <vt:lpstr>Ivanić-Grad (John’s City)</vt:lpstr>
      <vt:lpstr>Slide 9</vt:lpstr>
      <vt:lpstr>Posssibilities</vt:lpstr>
      <vt:lpstr>          Citiy’s  pensioners’ and citizens’ association  „Third Age” </vt:lpstr>
      <vt:lpstr>Active citizens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>Warner Brothers Movie World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tzgombic</dc:creator>
  <cp:lastModifiedBy>Ivana</cp:lastModifiedBy>
  <cp:revision>94</cp:revision>
  <dcterms:created xsi:type="dcterms:W3CDTF">2013-04-12T07:33:19Z</dcterms:created>
  <dcterms:modified xsi:type="dcterms:W3CDTF">2014-09-14T00:02:32Z</dcterms:modified>
</cp:coreProperties>
</file>